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5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AEC3C1-9AE4-4C12-A6C7-F52F30979A59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3B08DC-BA64-46E4-97D2-4CFD9FDDD73D}" type="slidenum">
              <a:rPr lang="it-IT" smtClean="0"/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C3C1-9AE4-4C12-A6C7-F52F30979A59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8DC-BA64-46E4-97D2-4CFD9FDDD73D}" type="slidenum">
              <a:rPr lang="it-IT" smtClean="0"/>
              <a:t>‹N›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C3C1-9AE4-4C12-A6C7-F52F30979A59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8DC-BA64-46E4-97D2-4CFD9FDDD73D}" type="slidenum">
              <a:rPr lang="it-IT" smtClean="0"/>
              <a:t>‹N›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C3C1-9AE4-4C12-A6C7-F52F30979A59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8DC-BA64-46E4-97D2-4CFD9FDDD73D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C3C1-9AE4-4C12-A6C7-F52F30979A59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8DC-BA64-46E4-97D2-4CFD9FDDD73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C3C1-9AE4-4C12-A6C7-F52F30979A59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8DC-BA64-46E4-97D2-4CFD9FDDD73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C3C1-9AE4-4C12-A6C7-F52F30979A59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8DC-BA64-46E4-97D2-4CFD9FDDD73D}" type="slidenum">
              <a:rPr lang="it-IT" smtClean="0"/>
              <a:t>‹N›</a:t>
            </a:fld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C3C1-9AE4-4C12-A6C7-F52F30979A59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8DC-BA64-46E4-97D2-4CFD9FDDD73D}" type="slidenum">
              <a:rPr lang="it-IT" smtClean="0"/>
              <a:t>‹N›</a:t>
            </a:fld>
            <a:endParaRPr lang="it-I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C3C1-9AE4-4C12-A6C7-F52F30979A59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8DC-BA64-46E4-97D2-4CFD9FDDD7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C3C1-9AE4-4C12-A6C7-F52F30979A59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8DC-BA64-46E4-97D2-4CFD9FDDD7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C3C1-9AE4-4C12-A6C7-F52F30979A59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08DC-BA64-46E4-97D2-4CFD9FDDD73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AEC3C1-9AE4-4C12-A6C7-F52F30979A59}" type="datetimeFigureOut">
              <a:rPr lang="it-IT" smtClean="0"/>
              <a:t>10/02/2014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3B08DC-BA64-46E4-97D2-4CFD9FDDD73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31640" y="28640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Presentazione :</a:t>
            </a:r>
            <a:endParaRPr lang="it-IT" sz="28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93713" y="3717032"/>
            <a:ext cx="41524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Palazzo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San</a:t>
            </a:r>
            <a:r>
              <a:rPr lang="it-IT" sz="36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</a:t>
            </a:r>
            <a:r>
              <a:rPr lang="it-IT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elice</a:t>
            </a:r>
            <a:endParaRPr lang="it-IT" sz="36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66037" y="436336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Napoli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76" y="476672"/>
            <a:ext cx="1605414" cy="2407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63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9" y="3816384"/>
            <a:ext cx="3060263" cy="1832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Freccia a destra con strisce 11"/>
          <p:cNvSpPr/>
          <p:nvPr/>
        </p:nvSpPr>
        <p:spPr>
          <a:xfrm rot="5400000">
            <a:off x="1586200" y="2931635"/>
            <a:ext cx="720080" cy="576064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9">
            <a:off x="4432433" y="4026230"/>
            <a:ext cx="4048492" cy="2701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1314"/>
            <a:ext cx="2875117" cy="3447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asellaDiTesto 1"/>
          <p:cNvSpPr txBox="1"/>
          <p:nvPr/>
        </p:nvSpPr>
        <p:spPr>
          <a:xfrm>
            <a:off x="416109" y="3326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Introduzione</a:t>
            </a:r>
            <a:endParaRPr lang="it-IT" sz="28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6109" y="858009"/>
            <a:ext cx="3816424" cy="18774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it-IT" b="1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it-IT" sz="20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Il </a:t>
            </a:r>
            <a:r>
              <a:rPr lang="it-IT" sz="2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Palazzo </a:t>
            </a:r>
            <a:r>
              <a:rPr lang="it-IT" sz="2000" b="1" u="sng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Sanfelice </a:t>
            </a:r>
            <a:r>
              <a:rPr lang="it-IT" sz="20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è uno storico palazzo antico e monumentale di Napoli situato nel Rione Sanità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14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2180" y="573443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sua Storia:</a:t>
            </a:r>
            <a:endParaRPr lang="it-IT" sz="32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484784"/>
            <a:ext cx="3384376" cy="4247317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>
              <a:rot lat="623785" lon="20400000" rev="213211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69850" h="38100" prst="cross"/>
            </a:sp3d>
          </a:bodyPr>
          <a:lstStyle/>
          <a:p>
            <a:endParaRPr lang="it-IT" dirty="0" smtClean="0"/>
          </a:p>
          <a:p>
            <a:r>
              <a:rPr lang="it-IT" dirty="0" smtClean="0">
                <a:solidFill>
                  <a:schemeClr val="tx1"/>
                </a:solidFill>
              </a:rPr>
              <a:t>Tra </a:t>
            </a:r>
            <a:r>
              <a:rPr lang="it-IT" dirty="0">
                <a:solidFill>
                  <a:schemeClr val="tx1"/>
                </a:solidFill>
              </a:rPr>
              <a:t>il 1724 e il 1728, Ferdinando Sanfelice progetta la propria abitazione e per la sua famiglia in una zona fuori dalle mura, in un luogo più salubre rispetto all'affollatissimo centro. </a:t>
            </a:r>
            <a:r>
              <a:rPr lang="it-IT" dirty="0" smtClean="0">
                <a:solidFill>
                  <a:schemeClr val="tx1"/>
                </a:solidFill>
              </a:rPr>
              <a:t> Sanfelice </a:t>
            </a:r>
            <a:r>
              <a:rPr lang="it-IT" dirty="0">
                <a:solidFill>
                  <a:schemeClr val="tx1"/>
                </a:solidFill>
              </a:rPr>
              <a:t>progetta il palazzo accanto ad un preesistente edificio acquistato dai </a:t>
            </a:r>
            <a:r>
              <a:rPr lang="it-IT" dirty="0" smtClean="0">
                <a:solidFill>
                  <a:schemeClr val="tx1"/>
                </a:solidFill>
              </a:rPr>
              <a:t>Sanfelice</a:t>
            </a:r>
            <a:r>
              <a:rPr lang="it-IT" dirty="0">
                <a:solidFill>
                  <a:schemeClr val="tx1"/>
                </a:solidFill>
              </a:rPr>
              <a:t>, che quindi viene inglobato nel progetto della sua maestosa </a:t>
            </a:r>
            <a:r>
              <a:rPr lang="it-IT" dirty="0" smtClean="0">
                <a:solidFill>
                  <a:schemeClr val="tx1"/>
                </a:solidFill>
              </a:rPr>
              <a:t>residenza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74030"/>
            <a:ext cx="3238500" cy="431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5255080" y="5506266"/>
            <a:ext cx="3886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Ferdinando Sanfelice [1675-1748]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7740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6425" y="90872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Struttura del palazzo:</a:t>
            </a:r>
            <a:endParaRPr lang="it-IT" sz="32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6425" y="2295275"/>
            <a:ext cx="4464496" cy="3416320"/>
          </a:xfrm>
          <a:prstGeom prst="rect">
            <a:avLst/>
          </a:prstGeom>
          <a:solidFill>
            <a:srgbClr val="63585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900000">
              <a:rot lat="0" lon="20400000" rev="0"/>
            </a:camera>
            <a:lightRig rig="harsh" dir="t">
              <a:rot lat="0" lon="0" rev="3000000"/>
            </a:lightRig>
          </a:scene3d>
          <a:sp3d extrusionH="266700" contourW="31750">
            <a:bevelT w="44450" h="95250" prst="angle"/>
            <a:bevelB w="101600" h="698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/>
              <a:t> Sui portali gemelli in piperno </a:t>
            </a:r>
            <a:r>
              <a:rPr lang="it-IT" dirty="0" smtClean="0"/>
              <a:t>e marmo</a:t>
            </a:r>
            <a:r>
              <a:rPr lang="it-IT" dirty="0"/>
              <a:t> sono apposte targhe settecentesche tra le sirene e il balcone del primo piano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Sul palazzo Sanfelice c’è inciso:</a:t>
            </a:r>
          </a:p>
          <a:p>
            <a:endParaRPr lang="it-IT" dirty="0" smtClean="0"/>
          </a:p>
          <a:p>
            <a:r>
              <a:rPr lang="it-IT" b="1" dirty="0"/>
              <a:t>«</a:t>
            </a:r>
            <a:r>
              <a:rPr lang="it-IT" dirty="0"/>
              <a:t> Ferdinando Sanfelice patrizio napoletano restaurò la casa, con opere più nobili, ampliandola e ornadola. </a:t>
            </a:r>
            <a:r>
              <a:rPr lang="it-IT" b="1" dirty="0" smtClean="0"/>
              <a:t>»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09" y="2976920"/>
            <a:ext cx="2724125" cy="3636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24619"/>
            <a:ext cx="4107480" cy="2399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10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84900" y="35177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…la </a:t>
            </a:r>
            <a:r>
              <a:rPr lang="it-IT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facciata, scandita dalle aperture delle sette finestre decorate con stucchi, si alza per due piani.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3795" y="1196752"/>
            <a:ext cx="5112568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85000"/>
                  </a:schemeClr>
                </a:solidFill>
              </a:rPr>
              <a:t> Il </a:t>
            </a:r>
            <a:r>
              <a:rPr lang="it-IT" u="sng" dirty="0">
                <a:solidFill>
                  <a:schemeClr val="tx1">
                    <a:lumMod val="85000"/>
                  </a:schemeClr>
                </a:solidFill>
              </a:rPr>
              <a:t>piano nobile</a:t>
            </a:r>
            <a:r>
              <a:rPr lang="it-IT" dirty="0">
                <a:solidFill>
                  <a:schemeClr val="tx1">
                    <a:lumMod val="85000"/>
                  </a:schemeClr>
                </a:solidFill>
              </a:rPr>
              <a:t> alterna finestre con timpani piatti dove sono i balconi e tondi e/o triangolari dove sono </a:t>
            </a:r>
            <a:r>
              <a:rPr lang="it-IT" dirty="0" smtClean="0">
                <a:solidFill>
                  <a:schemeClr val="tx1">
                    <a:lumMod val="85000"/>
                  </a:schemeClr>
                </a:solidFill>
              </a:rPr>
              <a:t>solamente finestre</a:t>
            </a:r>
            <a:r>
              <a:rPr lang="it-IT" dirty="0"/>
              <a:t>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06044" y="3860711"/>
            <a:ext cx="5673147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85000"/>
                  </a:schemeClr>
                </a:solidFill>
              </a:rPr>
              <a:t> al secondo piano invece ci sono decorazioni con il sesto arcuato verso l'esterno, dove al centro ci sono tondi con busti</a:t>
            </a:r>
            <a:r>
              <a:rPr lang="it-IT" dirty="0"/>
              <a:t>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1" y="2098281"/>
            <a:ext cx="4787246" cy="1748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82941"/>
            <a:ext cx="4781419" cy="184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07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35796" y="369529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…notevoli </a:t>
            </a:r>
            <a:r>
              <a:rPr lang="it-IT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sono i cortili che fungono da scenografia insieme alle scale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1146" y="1219732"/>
            <a:ext cx="4176464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85000"/>
                  </a:schemeClr>
                </a:solidFill>
              </a:rPr>
              <a:t> Il primo cortile è a pianta ottagonale e permette di accedere al vestibolo con resti di affreschi di stemmi nobiliari dei proprietari; nel cortile c'è una scala sanfeliciana che ripercorre l'inclinazione delle pareti ottagonali</a:t>
            </a:r>
            <a:r>
              <a:rPr lang="it-IT" dirty="0"/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48" y="794219"/>
            <a:ext cx="2277616" cy="305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8" y="3056206"/>
            <a:ext cx="2492303" cy="2056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26259"/>
            <a:ext cx="3105391" cy="2066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sellaDiTesto 7"/>
          <p:cNvSpPr txBox="1"/>
          <p:nvPr/>
        </p:nvSpPr>
        <p:spPr>
          <a:xfrm>
            <a:off x="3296313" y="3872005"/>
            <a:ext cx="5184576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85000"/>
                  </a:schemeClr>
                </a:solidFill>
              </a:rPr>
              <a:t>Il secondo cortile, di pianta </a:t>
            </a:r>
            <a:r>
              <a:rPr lang="it-IT" dirty="0" smtClean="0">
                <a:solidFill>
                  <a:schemeClr val="tx1">
                    <a:lumMod val="85000"/>
                  </a:schemeClr>
                </a:solidFill>
              </a:rPr>
              <a:t>rettangolare</a:t>
            </a:r>
            <a:r>
              <a:rPr lang="it-IT" dirty="0">
                <a:solidFill>
                  <a:schemeClr val="tx1">
                    <a:lumMod val="85000"/>
                  </a:schemeClr>
                </a:solidFill>
              </a:rPr>
              <a:t>, ha una semplice scala sanfeliciana ad ali di falco che fa da proscenio al giardino retrostante</a:t>
            </a:r>
            <a:r>
              <a:rPr lang="it-IT" dirty="0"/>
              <a:t>.</a:t>
            </a:r>
          </a:p>
        </p:txBody>
      </p:sp>
      <p:sp>
        <p:nvSpPr>
          <p:cNvPr id="10" name="Freccia a destra con strisce 9"/>
          <p:cNvSpPr/>
          <p:nvPr/>
        </p:nvSpPr>
        <p:spPr>
          <a:xfrm>
            <a:off x="4851470" y="2051906"/>
            <a:ext cx="864096" cy="490989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curva 10"/>
          <p:cNvSpPr/>
          <p:nvPr/>
        </p:nvSpPr>
        <p:spPr>
          <a:xfrm rot="10800000">
            <a:off x="2761483" y="3056206"/>
            <a:ext cx="680539" cy="803045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4766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…un ruolo importante di questa antica struttura sono le scale:</a:t>
            </a:r>
            <a:endParaRPr lang="it-IT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7524" y="1152918"/>
            <a:ext cx="4968552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isometricOffAxis2Right">
              <a:rot lat="600000" lon="21000000" rev="0"/>
            </a:camera>
            <a:lightRig rig="threePt" dir="tl">
              <a:rot lat="0" lon="0" rev="2400000"/>
            </a:lightRig>
          </a:scene3d>
          <a:sp3d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Già al tempo degli Angioini le scale erano un elemento importante dei palazzi napoletani ma  dall’inizio del XVII secolo il barocco straripò in forme incredibilmente originali anche nelle scale. A dir poco spettacolari sono quelle progettate da Ferdinando Sanfelice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96" y="232027"/>
            <a:ext cx="2540000" cy="3390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03314"/>
            <a:ext cx="3195149" cy="2396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0" y="3212976"/>
            <a:ext cx="2278112" cy="3041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6516216" y="3717032"/>
            <a:ext cx="2395984" cy="286232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All'interno del palazzo Sanfelice si trovano anche dei corrimano particolari e le scale che seguono l'andamento del muro, il tutto caratterizza ancora di più il palazzo.</a:t>
            </a:r>
          </a:p>
          <a:p>
            <a:endParaRPr lang="it-IT" dirty="0"/>
          </a:p>
        </p:txBody>
      </p:sp>
      <p:sp>
        <p:nvSpPr>
          <p:cNvPr id="9" name="Freccia angolare in su 8"/>
          <p:cNvSpPr/>
          <p:nvPr/>
        </p:nvSpPr>
        <p:spPr>
          <a:xfrm rot="5400000">
            <a:off x="5436096" y="5530631"/>
            <a:ext cx="818885" cy="936104"/>
          </a:xfrm>
          <a:prstGeom prst="bent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2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380563"/>
            <a:ext cx="5832648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85000"/>
                  </a:schemeClr>
                </a:solidFill>
              </a:rPr>
              <a:t>Nell'interno c'erano affreschi di Francesco Solimena e nella cappella privata sculture di Giuseppe </a:t>
            </a:r>
            <a:r>
              <a:rPr lang="it-IT" dirty="0" smtClean="0">
                <a:solidFill>
                  <a:schemeClr val="tx1">
                    <a:lumMod val="85000"/>
                  </a:schemeClr>
                </a:solidFill>
              </a:rPr>
              <a:t>Sammartino che </a:t>
            </a:r>
            <a:r>
              <a:rPr lang="it-IT" dirty="0">
                <a:solidFill>
                  <a:schemeClr val="tx1">
                    <a:lumMod val="85000"/>
                  </a:schemeClr>
                </a:solidFill>
              </a:rPr>
              <a:t>oggi sono scomparse, ma sono attestate dalle guide settecentesche della città</a:t>
            </a:r>
            <a:r>
              <a:rPr lang="it-IT" dirty="0"/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0" y="1700808"/>
            <a:ext cx="4753241" cy="3693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asellaDiTesto 7"/>
          <p:cNvSpPr txBox="1"/>
          <p:nvPr/>
        </p:nvSpPr>
        <p:spPr>
          <a:xfrm>
            <a:off x="257169" y="5527496"/>
            <a:ext cx="47532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tx2"/>
                </a:solidFill>
              </a:rPr>
              <a:t>Affresco su volta ingresso Palazzo Sanfelice: "la Gloria dei Sanfelice"; gli angeli reggono lo stemma con le insegne dei Sanfelice e dei </a:t>
            </a:r>
            <a:r>
              <a:rPr lang="it-IT" sz="1050" dirty="0" smtClean="0">
                <a:solidFill>
                  <a:schemeClr val="tx2"/>
                </a:solidFill>
              </a:rPr>
              <a:t> Ravaschieri</a:t>
            </a:r>
            <a:r>
              <a:rPr lang="it-IT" sz="1050" dirty="0">
                <a:solidFill>
                  <a:schemeClr val="tx2"/>
                </a:solidFill>
              </a:rPr>
              <a:t>, famiglie imparentate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87" y="3068960"/>
            <a:ext cx="3632792" cy="2647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2293"/>
            <a:ext cx="2115706" cy="237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13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5013176"/>
            <a:ext cx="6120680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Titolo:  Palazzo Sanfelice</a:t>
            </a:r>
          </a:p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Eseguito da:  Autiero Vincenzo, Roberto Ascione</a:t>
            </a:r>
          </a:p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Data:  08/02/2014</a:t>
            </a:r>
          </a:p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Classe:  IV  A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608440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6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Fine Presentazione</a:t>
            </a:r>
            <a:endParaRPr lang="it-IT" sz="66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3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pertina">
  <a:themeElements>
    <a:clrScheme name="Alt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opertin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272</TotalTime>
  <Words>203</Words>
  <Application>Microsoft Office PowerPoint</Application>
  <PresentationFormat>Presentazione su schermo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COSTRUZ02</cp:lastModifiedBy>
  <cp:revision>28</cp:revision>
  <dcterms:created xsi:type="dcterms:W3CDTF">2014-02-09T10:52:36Z</dcterms:created>
  <dcterms:modified xsi:type="dcterms:W3CDTF">2014-02-10T08:38:00Z</dcterms:modified>
</cp:coreProperties>
</file>