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182"/>
    <a:srgbClr val="88A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1E6FAC-5E17-4DA5-9E2C-D9B4E36D1183}" type="datetimeFigureOut">
              <a:rPr lang="it-IT" smtClean="0"/>
              <a:t>17/10/2014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AE056B-B8D8-4E42-99ED-2A1E23CDFADA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76238" y="1595105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(Gand, 6 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marzo 1861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– Bruxelles, 9 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settembre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1947)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71800" y="887219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Victor  Horta</a:t>
            </a:r>
            <a:endParaRPr lang="it-IT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0317"/>
            <a:ext cx="2136270" cy="311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419872" y="556991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Architetto Belga</a:t>
            </a:r>
            <a:endParaRPr lang="it-IT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148551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L' </a:t>
            </a:r>
            <a:r>
              <a:rPr lang="it-IT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Hotel </a:t>
            </a:r>
            <a:r>
              <a:rPr lang="it-IT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van Eetvelde</a:t>
            </a:r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 è una casa di città progettata nel 1895 da </a:t>
            </a:r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 per Edmond van Eetvelde</a:t>
            </a:r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 , amministratore di Stato Libero del Congo .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138698"/>
            <a:ext cx="65527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1895-1900</a:t>
            </a:r>
            <a:endParaRPr lang="it-IT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0"/>
            <a:ext cx="65527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Hotel Eetvelde</a:t>
            </a:r>
          </a:p>
          <a:p>
            <a:pPr algn="ctr"/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1895-1900</a:t>
            </a:r>
            <a:endParaRPr lang="it-IT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63" y="1556792"/>
            <a:ext cx="3594681" cy="2760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3131840" y="4725144"/>
            <a:ext cx="5436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L'applicazione visibile di materiali "industriali" come l'acciaio e il vetro era un romanzo per prestigiose abitazioni private al momento. Nel </a:t>
            </a:r>
            <a:r>
              <a:rPr lang="it-IT" sz="14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Hotel </a:t>
            </a:r>
            <a:r>
              <a:rPr lang="it-IT" sz="14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van Eetvelde Horta utilizzato anche una costruzione in acciaio appeso per la facciata. L'interno riceve illuminazione supplementare attraverso un salone centrale coperto da una </a:t>
            </a:r>
            <a:r>
              <a:rPr lang="it-IT" sz="1400" u="sng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cupola in vetro colorato</a:t>
            </a:r>
            <a:r>
              <a:rPr lang="it-IT" sz="14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. Un'estensione per la casa è stata progettata da Horta nel 1898, questo edificio ha una più convenzionale, curati in ogni dettaglio facciata in pietra arenaria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45845"/>
            <a:ext cx="2880320" cy="215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3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3" y="692696"/>
            <a:ext cx="2125827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45094"/>
            <a:ext cx="3262143" cy="308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36" y="764704"/>
            <a:ext cx="2062522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5" y="116633"/>
            <a:ext cx="1632181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82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57398"/>
            <a:ext cx="65527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Maison de Peuple</a:t>
            </a:r>
          </a:p>
          <a:p>
            <a:pPr algn="ctr"/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1895-1899</a:t>
            </a:r>
            <a:endParaRPr lang="it-IT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1340768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 partito socialista belga decide di affidare a Horta il prestigioso compito della la nuova sede affacciata su una piazza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ellittica. 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Nell’impianto dell’edificio Horta dimostra una rigorosa applicazione del funzionalismo sfruttando ogni </a:t>
            </a:r>
            <a:r>
              <a:rPr lang="it-IT" altLang="it-IT" sz="1600" b="1" dirty="0">
                <a:solidFill>
                  <a:schemeClr val="accent4">
                    <a:lumMod val="75000"/>
                  </a:schemeClr>
                </a:solidFill>
              </a:rPr>
              <a:t>spazio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fino al limite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possibile.</a:t>
            </a:r>
            <a:endParaRPr lang="it-IT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710">
            <a:off x="469566" y="2132856"/>
            <a:ext cx="4246450" cy="352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5076056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28084" y="3928988"/>
            <a:ext cx="3636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Sono 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tre gli elementi che caratterizzano l’architettura della Maison du Peuple: la </a:t>
            </a:r>
            <a:r>
              <a:rPr lang="it-IT" altLang="it-IT" sz="1600" b="1" u="sng" dirty="0">
                <a:solidFill>
                  <a:schemeClr val="accent4">
                    <a:lumMod val="75000"/>
                  </a:schemeClr>
                </a:solidFill>
              </a:rPr>
              <a:t>facciata a balestra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che alterna concavità e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convessità, 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sala del caffè che occupa lo spazio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centrale e la 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grande sala del terzo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piano disposta 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trasversalmente per sfruttare tutta l’estensione possibile</a:t>
            </a:r>
            <a:endParaRPr lang="it-IT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88640"/>
            <a:ext cx="5904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Nella sala per gli spettacoli la disposizione obliqua dei montanti permette che i momenti di flessione prodotti dal peso del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tetto e </a:t>
            </a:r>
            <a:r>
              <a:rPr lang="it-IT" altLang="it-IT" sz="1600" b="1" u="sng" dirty="0">
                <a:solidFill>
                  <a:schemeClr val="accent4"/>
                </a:solidFill>
              </a:rPr>
              <a:t>l’ondulazione del soffitto funge da assorbimento acustico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Horta rinuncia al sistema simmetrico chiuso sperimentando una nuova disposizione che si organizza in funzione di assi multipli, variabili a seconda del punto di vista.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19754"/>
            <a:ext cx="3432371" cy="25094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64" y="1772816"/>
            <a:ext cx="5446639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5076056" y="6021287"/>
            <a:ext cx="2448272" cy="3077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Facciata a balestra</a:t>
            </a:r>
            <a:endParaRPr lang="it-IT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9593" y="5315473"/>
            <a:ext cx="1872208" cy="3077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Sala per gli spettacoli</a:t>
            </a:r>
            <a:endParaRPr lang="it-IT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24336"/>
            <a:ext cx="5220072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971600" y="1170618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…Victor Horta è autore di numerose costruzioni artistiche dei suoi tempi .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 lui è stato costruito un museo dedicato alla vita ed ai lavori dell’ artista, è stato usato anche come residenza e studio privato: sono esposti mobili, arnesi ed oggetti progettati da Horta e dai suoi colleghi contemporanei, oltre a documenti riguardanti la sua vita…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44577"/>
            <a:ext cx="295232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 finire…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5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1272984"/>
            <a:ext cx="65527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«Horta è stato un architetto artista che concepiva la casa come opera d’arte totale, come una conchiglia costruita attorno al suo proprietario»</a:t>
            </a:r>
            <a:endParaRPr lang="it-IT" sz="3600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36096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</a:t>
            </a:r>
            <a:r>
              <a:rPr lang="it-IT" sz="1400" dirty="0" smtClean="0"/>
              <a:t>it. </a:t>
            </a:r>
            <a:r>
              <a:rPr lang="it-IT" dirty="0" smtClean="0"/>
              <a:t>Hector Guimard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869160"/>
            <a:ext cx="4896544" cy="15696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Presentato da: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Vincenzo Autiero</a:t>
            </a: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Emmanuele Peluso</a:t>
            </a: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Antonio Salvati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1187624" y="83671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187624" y="836712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956376" y="83671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87624" y="4340136"/>
            <a:ext cx="6768752" cy="147732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Horta ha rivoluzionato il mondo di concepire gli edifici di abitazione, allargando il compito dell’architetto dalla progettazione degli spazi (interni ed esterni) ad una concezione che comprendeva anche lo studio e la realizzazioni di luci, arredi e decorazioni delle pareti perfino dell’ oggettistica.</a:t>
            </a:r>
            <a:endParaRPr lang="it-IT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1281" y="427096"/>
            <a:ext cx="612068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Un Architetto Completo…</a:t>
            </a:r>
            <a:endParaRPr lang="it-IT" sz="2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19" y="1043624"/>
            <a:ext cx="3024361" cy="324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1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47349" y="548680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it-IT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iene giustamente considerato                 precursore dell’ </a:t>
            </a:r>
            <a:r>
              <a:rPr lang="it-IT" sz="20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Art Nouveau</a:t>
            </a:r>
            <a:r>
              <a:rPr lang="it-IT" sz="2000" u="sng" dirty="0" smtClean="0"/>
              <a:t> </a:t>
            </a:r>
            <a:r>
              <a:rPr lang="it-IT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attraverso i suoi edifici.</a:t>
            </a:r>
            <a:endParaRPr lang="it-IT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03307" y="1998357"/>
            <a:ext cx="539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L’Art</a:t>
            </a:r>
            <a:r>
              <a:rPr lang="it-IT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Nouveau </a:t>
            </a:r>
            <a:r>
              <a:rPr lang="it-IT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nacque in Francia dove fu </a:t>
            </a:r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un movimento </a:t>
            </a:r>
            <a:r>
              <a:rPr lang="it-IT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artistico-filosofico </a:t>
            </a:r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attivo nei decenni a cavallo tra il XIX e il XX secolo, che influenzò arti figurative, architettura e arti applicate.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013176"/>
            <a:ext cx="60486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Gli architetti </a:t>
            </a:r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dell'Art Nouveau selezionarono e modernizzarono alcuni tra gli elementi del </a:t>
            </a:r>
            <a:r>
              <a:rPr lang="it-IT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Rococò prediligevano  </a:t>
            </a:r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 </a:t>
            </a:r>
            <a:r>
              <a:rPr lang="it-IT" sz="2400" u="sng" dirty="0">
                <a:solidFill>
                  <a:schemeClr val="accent4"/>
                </a:solidFill>
              </a:rPr>
              <a:t>Natura</a:t>
            </a:r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per </a:t>
            </a:r>
            <a:r>
              <a:rPr lang="it-IT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fonte </a:t>
            </a:r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 ispirazione ma ne stilizzarono evidentemente gli elementi e ampliarono tale repertorio con l'aggiunta di alghe, fili d'erba, </a:t>
            </a:r>
            <a:r>
              <a:rPr lang="it-IT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insetti e fiori.</a:t>
            </a:r>
            <a:endParaRPr lang="it-IT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it-IT" sz="1600" b="1" dirty="0"/>
              <a:t> </a:t>
            </a:r>
            <a:endParaRPr lang="it-IT" sz="1600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86" y="4229174"/>
            <a:ext cx="2440186" cy="2440186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2144"/>
            <a:ext cx="2255342" cy="3004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683568" y="4463534"/>
            <a:ext cx="2255342" cy="26161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Capolavoro di Lavirotte</a:t>
            </a:r>
            <a:endParaRPr lang="it-IT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463096"/>
            <a:ext cx="331236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Lo Stile…</a:t>
            </a:r>
            <a:endParaRPr lang="it-IT" sz="2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4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95736" y="429649"/>
            <a:ext cx="455489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Le Opere…</a:t>
            </a:r>
            <a:endParaRPr lang="it-IT" sz="2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772816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 tutti i suoi le sue realizzazioni, quattro delle sue case (Hotel) private sono state incluse nell’elenco dei </a:t>
            </a:r>
            <a:r>
              <a:rPr lang="it-IT" sz="24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Patrimoni dell’umanità dell’UNESCO:</a:t>
            </a:r>
            <a:endParaRPr lang="it-IT" sz="24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44371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Callout con freccia a destra 8"/>
          <p:cNvSpPr/>
          <p:nvPr/>
        </p:nvSpPr>
        <p:spPr>
          <a:xfrm>
            <a:off x="1475656" y="3645023"/>
            <a:ext cx="2664296" cy="683205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Hotel Tassel</a:t>
            </a:r>
            <a:endParaRPr lang="it-IT" dirty="0"/>
          </a:p>
        </p:txBody>
      </p:sp>
      <p:sp>
        <p:nvSpPr>
          <p:cNvPr id="10" name="Callout con freccia a destra 9"/>
          <p:cNvSpPr/>
          <p:nvPr/>
        </p:nvSpPr>
        <p:spPr>
          <a:xfrm>
            <a:off x="1475656" y="4365104"/>
            <a:ext cx="2658144" cy="679013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Hotel Solvay</a:t>
            </a:r>
            <a:endParaRPr lang="it-IT" dirty="0"/>
          </a:p>
        </p:txBody>
      </p:sp>
      <p:sp>
        <p:nvSpPr>
          <p:cNvPr id="11" name="Callout con freccia a destra 10"/>
          <p:cNvSpPr/>
          <p:nvPr/>
        </p:nvSpPr>
        <p:spPr>
          <a:xfrm>
            <a:off x="1475656" y="5805264"/>
            <a:ext cx="2664296" cy="69214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Maison  du Peuple</a:t>
            </a:r>
            <a:endParaRPr lang="it-IT" dirty="0"/>
          </a:p>
        </p:txBody>
      </p:sp>
      <p:sp>
        <p:nvSpPr>
          <p:cNvPr id="12" name="Callout con freccia a destra 11"/>
          <p:cNvSpPr/>
          <p:nvPr/>
        </p:nvSpPr>
        <p:spPr>
          <a:xfrm>
            <a:off x="1475656" y="5083443"/>
            <a:ext cx="2682888" cy="67341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Hotel van </a:t>
            </a:r>
            <a:r>
              <a:rPr lang="it-IT" dirty="0"/>
              <a:t>E</a:t>
            </a:r>
            <a:r>
              <a:rPr lang="it-IT" dirty="0" smtClean="0"/>
              <a:t>etvelde</a:t>
            </a:r>
            <a:endParaRPr lang="it-IT" dirty="0"/>
          </a:p>
        </p:txBody>
      </p:sp>
      <p:sp>
        <p:nvSpPr>
          <p:cNvPr id="13" name="Ritaglia angolo diagonale rettangolo 12"/>
          <p:cNvSpPr/>
          <p:nvPr/>
        </p:nvSpPr>
        <p:spPr>
          <a:xfrm>
            <a:off x="4139952" y="3789040"/>
            <a:ext cx="1368152" cy="360040"/>
          </a:xfrm>
          <a:prstGeom prst="snip2Diag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1892-1893</a:t>
            </a:r>
            <a:endParaRPr lang="it-IT" dirty="0"/>
          </a:p>
        </p:txBody>
      </p:sp>
      <p:sp>
        <p:nvSpPr>
          <p:cNvPr id="14" name="Ritaglia angolo diagonale rettangolo 13"/>
          <p:cNvSpPr/>
          <p:nvPr/>
        </p:nvSpPr>
        <p:spPr>
          <a:xfrm>
            <a:off x="4139952" y="4509837"/>
            <a:ext cx="1368152" cy="360040"/>
          </a:xfrm>
          <a:prstGeom prst="snip2Diag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1895-1900</a:t>
            </a:r>
            <a:endParaRPr lang="it-IT" dirty="0"/>
          </a:p>
        </p:txBody>
      </p:sp>
      <p:sp>
        <p:nvSpPr>
          <p:cNvPr id="15" name="Ritaglia angolo diagonale rettangolo 14"/>
          <p:cNvSpPr/>
          <p:nvPr/>
        </p:nvSpPr>
        <p:spPr>
          <a:xfrm>
            <a:off x="4139952" y="5229200"/>
            <a:ext cx="1368152" cy="360040"/>
          </a:xfrm>
          <a:prstGeom prst="snip2Diag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1895-1898</a:t>
            </a:r>
            <a:endParaRPr lang="it-IT" dirty="0"/>
          </a:p>
        </p:txBody>
      </p:sp>
      <p:sp>
        <p:nvSpPr>
          <p:cNvPr id="16" name="Ritaglia angolo diagonale rettangolo 15"/>
          <p:cNvSpPr/>
          <p:nvPr/>
        </p:nvSpPr>
        <p:spPr>
          <a:xfrm>
            <a:off x="4139952" y="5960136"/>
            <a:ext cx="1368152" cy="382398"/>
          </a:xfrm>
          <a:prstGeom prst="snip2Diag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1895-1899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96673"/>
            <a:ext cx="976663" cy="7315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976662" cy="7684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31424"/>
            <a:ext cx="977952" cy="7458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7272"/>
            <a:ext cx="977952" cy="720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CasellaDiTesto 20"/>
          <p:cNvSpPr txBox="1"/>
          <p:nvPr/>
        </p:nvSpPr>
        <p:spPr>
          <a:xfrm>
            <a:off x="5945495" y="508344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Vediamole in dettaglio…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332656"/>
            <a:ext cx="561662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Hotel TASSEL</a:t>
            </a:r>
          </a:p>
          <a:p>
            <a:pPr algn="ctr"/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1892 - 1893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48478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L' </a:t>
            </a:r>
            <a:r>
              <a:rPr lang="it-IT" sz="16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Hotel Tassel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 </a:t>
            </a:r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è considerato il primo esempio di Art Nouveau per il progetto altamente innovativo e dei materiali usati nella costruzione e nella </a:t>
            </a:r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decorazione.</a:t>
            </a:r>
            <a:r>
              <a:rPr lang="it-IT" sz="1600" dirty="0"/>
              <a:t> 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00" y="1374169"/>
            <a:ext cx="3115047" cy="233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3878"/>
            <a:ext cx="2640641" cy="346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3491880" y="4437112"/>
            <a:ext cx="4752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L' </a:t>
            </a:r>
            <a:r>
              <a:rPr lang="it-IT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Hotel Tassel</a:t>
            </a:r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 è una casa di città costruita  a Bruxelles per lo scienziato e professore belga </a:t>
            </a:r>
            <a:r>
              <a:rPr lang="it-IT" sz="28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Emile Tassel</a:t>
            </a:r>
            <a:r>
              <a:rPr lang="it-IT" sz="28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nel 1893-1894.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1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9" y="306389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Si tratta di una casa </a:t>
            </a:r>
            <a:r>
              <a:rPr lang="it-IT" sz="1600" b="1" u="sng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divisa in tre parti.</a:t>
            </a:r>
          </a:p>
          <a:p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Due edifici piuttosto convenzionali in mattoni e pietre, uno sul lato della strada ed uno sul lato dei giardini, uniti da </a:t>
            </a:r>
            <a:r>
              <a:rPr lang="it-IT" sz="1600" b="1" u="sng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una struttura in acciaio coperta</a:t>
            </a:r>
          </a:p>
          <a:p>
            <a:r>
              <a:rPr lang="it-IT" sz="1600" b="1" u="sng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in vetro</a:t>
            </a:r>
            <a:r>
              <a:rPr lang="it-IT" sz="1600" u="sng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80387" y="3429000"/>
            <a:ext cx="29163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Funziona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come la parte connettiva nella composizione spaziale della casa e contiene scale e pianerottoli che collegano le varie stanze e pavimenti. </a:t>
            </a:r>
            <a:r>
              <a:rPr lang="it-IT" sz="1600" b="1" u="sng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Attraverso il tetto di vetro funziona come un pozzo di luce che porta luce naturale nel centro</a:t>
            </a:r>
            <a:r>
              <a:rPr lang="it-IT" sz="16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dell'edificio. In questa parte della casa, che potrebbe essere utilizzato anche per ricevere ospiti, 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4104456" cy="44459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91" y="1124744"/>
            <a:ext cx="3656936" cy="201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8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27487" y="1196752"/>
            <a:ext cx="412115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Horta </a:t>
            </a:r>
            <a:r>
              <a:rPr lang="it-IT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ha fatto il massimo delle sue abilità come designer di interni</a:t>
            </a:r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. Progettò ogni singolo dettaglio: </a:t>
            </a:r>
            <a:r>
              <a:rPr lang="it-IT" u="sng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maniglie</a:t>
            </a:r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, intarsi, vetrate, </a:t>
            </a:r>
            <a:r>
              <a:rPr lang="it-IT" u="sng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mosaici sui       pavimenti </a:t>
            </a:r>
            <a:r>
              <a:rPr lang="it-IT" u="sng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ecc..</a:t>
            </a:r>
            <a:endParaRPr lang="it-IT" u="sng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496"/>
            <a:ext cx="2952328" cy="28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88" y="3450920"/>
            <a:ext cx="2298700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4" y="3912907"/>
            <a:ext cx="3568030" cy="210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Connettore 1 12"/>
          <p:cNvCxnSpPr/>
          <p:nvPr/>
        </p:nvCxnSpPr>
        <p:spPr>
          <a:xfrm flipV="1">
            <a:off x="3563888" y="2276872"/>
            <a:ext cx="1256506" cy="194421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7164288" y="2348880"/>
            <a:ext cx="936104" cy="15640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0"/>
            <a:ext cx="65527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Hotel SOLVAY</a:t>
            </a:r>
          </a:p>
          <a:p>
            <a:pPr algn="ctr"/>
            <a:r>
              <a:rPr lang="it-IT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1895-1900</a:t>
            </a:r>
            <a:endParaRPr lang="it-IT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24744"/>
            <a:ext cx="5649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L' </a:t>
            </a:r>
            <a:r>
              <a:rPr lang="it-IT" sz="16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Hotel </a:t>
            </a:r>
            <a:r>
              <a:rPr lang="it-IT" sz="16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Solvay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 è una grande Art Nouveau casa di città progettata  sulla Avenue Louise a Bruxelles </a:t>
            </a:r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.</a:t>
            </a:r>
          </a:p>
          <a:p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La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casa è stata commissionata da </a:t>
            </a:r>
            <a:r>
              <a:rPr lang="it-IT" sz="20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Armand Solvay</a:t>
            </a:r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, figlio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del farmacista belga ricco e </a:t>
            </a:r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industriale</a:t>
            </a:r>
          </a:p>
          <a:p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Ernest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Solvay . </a:t>
            </a:r>
            <a:endParaRPr lang="it-IT" sz="1600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a:endParaRPr>
          </a:p>
          <a:p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Proprio per questo motivo  Horta poté spendere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una fortuna in materiali </a:t>
            </a:r>
            <a:r>
              <a:rPr lang="it-IT" sz="1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preziosi e </a:t>
            </a:r>
            <a:r>
              <a:rPr lang="it-IT" sz="16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dettagli costosi. 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1841"/>
            <a:ext cx="2740826" cy="263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7534"/>
            <a:ext cx="3240360" cy="359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3779912" y="3606115"/>
            <a:ext cx="2967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Horta progettato ogni singolo dettaglio; mobili, tappeti, lampade, stoviglie e perfino </a:t>
            </a:r>
            <a:r>
              <a:rPr lang="it-IT" sz="14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il campanello </a:t>
            </a:r>
            <a:r>
              <a:rPr lang="it-IT" sz="14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della porta. Ha usato materiali costosi come il marmo, onice, bronzo, legni </a:t>
            </a:r>
            <a:r>
              <a:rPr lang="it-IT" sz="14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rPr>
              <a:t>tropicali.</a:t>
            </a:r>
            <a:endParaRPr lang="it-IT" sz="1400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a:endParaRPr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1773417" cy="2131056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66" y="5085184"/>
            <a:ext cx="2232248" cy="17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3888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L’Hotel 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prevede al piano terra un ufficio privato, grandi spazi di servizio; al piano nobile un salone con un balcone e una grande sala da pranzo verso il giardino; ai piani superiori gli appartamenti privati. L’hotel Solvay è una sintesi dei temi sviluppati nelle precedenti realizzazioni: </a:t>
            </a:r>
            <a:r>
              <a:rPr lang="it-IT" altLang="it-IT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muri incurvati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combinazioni tra ferro e </a:t>
            </a:r>
            <a:r>
              <a:rPr lang="it-IT" altLang="it-IT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pietra, paramento bicolore ecc…</a:t>
            </a:r>
            <a:endParaRPr lang="it-IT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23791" y="3789040"/>
            <a:ext cx="3312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Accanto ai materiali più pregiati e ricercati da Horta usa la carpenteria metallica a vista. La fluidità è accentuata dal disegno di elementi come </a:t>
            </a:r>
            <a:r>
              <a:rPr lang="it-IT" altLang="it-IT" sz="1600" b="1" dirty="0">
                <a:solidFill>
                  <a:schemeClr val="accent4">
                    <a:lumMod val="75000"/>
                  </a:schemeClr>
                </a:solidFill>
              </a:rPr>
              <a:t>le </a:t>
            </a:r>
            <a:r>
              <a:rPr lang="it-IT" altLang="it-IT" sz="1600" b="1" u="sng" dirty="0">
                <a:solidFill>
                  <a:schemeClr val="accent4">
                    <a:lumMod val="75000"/>
                  </a:schemeClr>
                </a:solidFill>
              </a:rPr>
              <a:t>ringhiere dello scalone</a:t>
            </a:r>
            <a:r>
              <a:rPr lang="it-IT" altLang="it-IT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d’onore e dalle porte-finestre degli ambienti soggiorno.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63354"/>
            <a:ext cx="2577075" cy="3653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465165" cy="232697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76732"/>
            <a:ext cx="2049855" cy="2596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1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ertin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487</TotalTime>
  <Words>699</Words>
  <Application>Microsoft Office PowerPoint</Application>
  <PresentationFormat>Presentazione su schermo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COSTRUZ02</dc:creator>
  <cp:lastModifiedBy>COSTRUZ02</cp:lastModifiedBy>
  <cp:revision>55</cp:revision>
  <dcterms:created xsi:type="dcterms:W3CDTF">2014-09-25T09:18:40Z</dcterms:created>
  <dcterms:modified xsi:type="dcterms:W3CDTF">2014-10-17T06:36:45Z</dcterms:modified>
</cp:coreProperties>
</file>