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4" r:id="rId4"/>
    <p:sldId id="265" r:id="rId5"/>
    <p:sldId id="258" r:id="rId6"/>
    <p:sldId id="259" r:id="rId7"/>
    <p:sldId id="266" r:id="rId8"/>
    <p:sldId id="267" r:id="rId9"/>
    <p:sldId id="260" r:id="rId10"/>
    <p:sldId id="261" r:id="rId11"/>
    <p:sldId id="268" r:id="rId12"/>
    <p:sldId id="262" r:id="rId13"/>
    <p:sldId id="263"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0479" autoAdjust="0"/>
    <p:restoredTop sz="94660"/>
  </p:normalViewPr>
  <p:slideViewPr>
    <p:cSldViewPr snapToGrid="0">
      <p:cViewPr varScale="1">
        <p:scale>
          <a:sx n="112" d="100"/>
          <a:sy n="112" d="100"/>
        </p:scale>
        <p:origin x="-864" y="-9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3/30/2015</a:t>
            </a:fld>
            <a:endParaRPr lang="en-US" dirty="0"/>
          </a:p>
        </p:txBody>
      </p:sp>
      <p:sp>
        <p:nvSpPr>
          <p:cNvPr id="17" name="Footer Placeholder 16"/>
          <p:cNvSpPr>
            <a:spLocks noGrp="1"/>
          </p:cNvSpPr>
          <p:nvPr>
            <p:ph type="ftr" sz="quarter" idx="11"/>
          </p:nvPr>
        </p:nvSpPr>
        <p:spPr/>
        <p:txBody>
          <a:bodyPr/>
          <a:lstStyle/>
          <a:p>
            <a:endParaRPr kumimoji="0" lang="en-US" dirty="0"/>
          </a:p>
        </p:txBody>
      </p:sp>
      <p:sp>
        <p:nvSpPr>
          <p:cNvPr id="29" name="Slide Number Placeholder 28"/>
          <p:cNvSpPr>
            <a:spLocks noGrp="1"/>
          </p:cNvSpPr>
          <p:nvPr>
            <p:ph type="sldNum" sz="quarter" idx="12"/>
          </p:nvPr>
        </p:nvSpPr>
        <p:spPr/>
        <p:txBody>
          <a:bodyPr/>
          <a:lstStyle/>
          <a:p>
            <a:fld id="{69E29E33-B620-47F9-BB04-8846C2A5AFCC}" type="slidenum">
              <a:rPr kumimoji="0" lang="en-US" smtClean="0"/>
              <a:pPr/>
              <a:t>‹N›</a:t>
            </a:fld>
            <a:endParaRPr kumimoji="0" lang="en-US"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3/30/2015</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‹N›</a:t>
            </a:fld>
            <a:endParaRPr kumimoji="0"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3/30/2015</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‹N›</a:t>
            </a:fld>
            <a:endParaRPr kumimoji="0"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3/30/2015</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‹N›</a:t>
            </a:fld>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3/30/2015</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kumimoji="0" lang="en-US" smtClean="0"/>
              <a:pPr/>
              <a:t>‹N›</a:t>
            </a:fld>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3/30/2015</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‹N›</a:t>
            </a:fld>
            <a:endParaRPr kumimoji="0"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3/30/2015</a:t>
            </a:fld>
            <a:endParaRPr lang="en-US" dirty="0"/>
          </a:p>
        </p:txBody>
      </p:sp>
      <p:sp>
        <p:nvSpPr>
          <p:cNvPr id="8" name="Footer Placeholder 7"/>
          <p:cNvSpPr>
            <a:spLocks noGrp="1"/>
          </p:cNvSpPr>
          <p:nvPr>
            <p:ph type="ftr" sz="quarter" idx="11"/>
          </p:nvPr>
        </p:nvSpPr>
        <p:spPr/>
        <p:txBody>
          <a:bodyPr/>
          <a:lstStyle/>
          <a:p>
            <a:endParaRPr kumimoji="0" lang="en-US" dirty="0"/>
          </a:p>
        </p:txBody>
      </p:sp>
      <p:sp>
        <p:nvSpPr>
          <p:cNvPr id="9" name="Slide Number Placeholder 8"/>
          <p:cNvSpPr>
            <a:spLocks noGrp="1"/>
          </p:cNvSpPr>
          <p:nvPr>
            <p:ph type="sldNum" sz="quarter" idx="12"/>
          </p:nvPr>
        </p:nvSpPr>
        <p:spPr/>
        <p:txBody>
          <a:bodyPr/>
          <a:lstStyle/>
          <a:p>
            <a:fld id="{69E29E33-B620-47F9-BB04-8846C2A5AFCC}" type="slidenum">
              <a:rPr kumimoji="0" lang="en-US" smtClean="0"/>
              <a:pPr/>
              <a:t>‹N›</a:t>
            </a:fld>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3/30/2015</a:t>
            </a:fld>
            <a:endParaRPr lang="en-US" dirty="0"/>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p:txBody>
          <a:bodyPr/>
          <a:lstStyle/>
          <a:p>
            <a:fld id="{69E29E33-B620-47F9-BB04-8846C2A5AFCC}" type="slidenum">
              <a:rPr kumimoji="0" lang="en-US" smtClean="0"/>
              <a:pPr/>
              <a:t>‹N›</a:t>
            </a:fld>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3/30/2015</a:t>
            </a:fld>
            <a:endParaRPr lang="en-US" dirty="0"/>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p:txBody>
          <a:bodyPr/>
          <a:lstStyle/>
          <a:p>
            <a:fld id="{69E29E33-B620-47F9-BB04-8846C2A5AFCC}" type="slidenum">
              <a:rPr kumimoji="0" lang="en-US" smtClean="0"/>
              <a:pPr/>
              <a:t>‹N›</a:t>
            </a:fld>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3/30/2015</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‹N›</a:t>
            </a:fld>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dirty="0"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3/30/2015</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‹N›</a:t>
            </a:fld>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eaLnBrk="1" latinLnBrk="0" hangingPunct="1"/>
            <a:fld id="{7CB97365-EBCA-4027-87D5-99FC1D4DF0BB}" type="datetimeFigureOut">
              <a:rPr lang="en-US" smtClean="0"/>
              <a:pPr eaLnBrk="1" latinLnBrk="0" hangingPunct="1"/>
              <a:t>3/30/2015</a:t>
            </a:fld>
            <a:endParaRPr lang="en-US" dirty="0">
              <a:solidFill>
                <a:schemeClr val="tx1">
                  <a:shade val="50000"/>
                </a:scheme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kumimoji="0" lang="en-US" dirty="0">
              <a:solidFill>
                <a:schemeClr val="tx1">
                  <a:shade val="50000"/>
                </a:scheme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kumimoji="0" lang="en-US" smtClean="0"/>
              <a:pPr/>
              <a:t>‹N›</a:t>
            </a:fld>
            <a:endParaRPr kumimoji="0" lang="en-US" dirty="0">
              <a:solidFill>
                <a:schemeClr val="tx1">
                  <a:shade val="50000"/>
                </a:schemeClr>
              </a:solidFill>
            </a:endParaRP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97666" y="313266"/>
            <a:ext cx="3987801" cy="647938"/>
          </a:xfrm>
        </p:spPr>
        <p:txBody>
          <a:bodyPr>
            <a:normAutofit/>
          </a:bodyPr>
          <a:lstStyle/>
          <a:p>
            <a:r>
              <a:rPr lang="en-US" sz="3600" cap="none" dirty="0" smtClean="0">
                <a:solidFill>
                  <a:schemeClr val="tx1"/>
                </a:solidFill>
                <a:effectLst/>
                <a:latin typeface="Times New Roman" pitchFamily="18" charset="0"/>
                <a:cs typeface="Times New Roman" pitchFamily="18" charset="0"/>
              </a:rPr>
              <a:t>Richard Meier</a:t>
            </a:r>
            <a:endParaRPr lang="en-US" sz="3600" cap="none" dirty="0">
              <a:solidFill>
                <a:schemeClr val="tx1"/>
              </a:solidFill>
              <a:effectLst/>
              <a:latin typeface="Times New Roman" pitchFamily="18" charset="0"/>
              <a:cs typeface="Times New Roman" pitchFamily="18" charset="0"/>
            </a:endParaRPr>
          </a:p>
        </p:txBody>
      </p:sp>
      <p:pic>
        <p:nvPicPr>
          <p:cNvPr id="4" name="Immagine 3" descr="20130503richard-meier_portrait.jpg"/>
          <p:cNvPicPr>
            <a:picLocks noChangeAspect="1"/>
          </p:cNvPicPr>
          <p:nvPr/>
        </p:nvPicPr>
        <p:blipFill>
          <a:blip r:embed="rId2" cstate="print"/>
          <a:stretch>
            <a:fillRect/>
          </a:stretch>
        </p:blipFill>
        <p:spPr>
          <a:xfrm>
            <a:off x="443442" y="1877484"/>
            <a:ext cx="4514850" cy="4762500"/>
          </a:xfrm>
          <a:prstGeom prst="rect">
            <a:avLst/>
          </a:prstGeom>
        </p:spPr>
      </p:pic>
      <p:sp>
        <p:nvSpPr>
          <p:cNvPr id="5" name="CasellaDiTesto 4"/>
          <p:cNvSpPr txBox="1"/>
          <p:nvPr/>
        </p:nvSpPr>
        <p:spPr>
          <a:xfrm>
            <a:off x="2912533" y="1253067"/>
            <a:ext cx="3107267" cy="369332"/>
          </a:xfrm>
          <a:prstGeom prst="rect">
            <a:avLst/>
          </a:prstGeom>
          <a:noFill/>
        </p:spPr>
        <p:txBody>
          <a:bodyPr wrap="square" rtlCol="0">
            <a:spAutoFit/>
          </a:bodyPr>
          <a:lstStyle/>
          <a:p>
            <a:pPr algn="ctr"/>
            <a:r>
              <a:rPr lang="it-IT" dirty="0" smtClean="0">
                <a:latin typeface="Times New Roman" pitchFamily="18" charset="0"/>
                <a:cs typeface="Times New Roman" pitchFamily="18" charset="0"/>
              </a:rPr>
              <a:t>12 Ottobre 1934</a:t>
            </a:r>
            <a:endParaRPr lang="it-IT" dirty="0">
              <a:latin typeface="Times New Roman" pitchFamily="18" charset="0"/>
              <a:cs typeface="Times New Roman" pitchFamily="18" charset="0"/>
            </a:endParaRPr>
          </a:p>
        </p:txBody>
      </p:sp>
      <p:sp>
        <p:nvSpPr>
          <p:cNvPr id="6" name="CasellaDiTesto 5"/>
          <p:cNvSpPr txBox="1"/>
          <p:nvPr/>
        </p:nvSpPr>
        <p:spPr>
          <a:xfrm>
            <a:off x="5207000" y="1667933"/>
            <a:ext cx="3708400" cy="2862322"/>
          </a:xfrm>
          <a:prstGeom prst="rect">
            <a:avLst/>
          </a:prstGeom>
          <a:noFill/>
        </p:spPr>
        <p:txBody>
          <a:bodyPr wrap="square" rtlCol="0">
            <a:spAutoFit/>
          </a:bodyPr>
          <a:lstStyle/>
          <a:p>
            <a:endParaRPr lang="it-IT" dirty="0" smtClean="0"/>
          </a:p>
          <a:p>
            <a:endParaRPr lang="it-IT" dirty="0" smtClean="0"/>
          </a:p>
          <a:p>
            <a:r>
              <a:rPr lang="it-IT" sz="1600" dirty="0" smtClean="0">
                <a:latin typeface="Times New Roman" pitchFamily="18" charset="0"/>
                <a:cs typeface="Times New Roman" pitchFamily="18" charset="0"/>
              </a:rPr>
              <a:t>"L'Architettura è un continuum; ogni generazione informa quelle seguenti. I lavori di Le Corbusier o Borromini o Bramante mi sono fondamentali per comprendere la strutturazione dello spazio.</a:t>
            </a:r>
          </a:p>
          <a:p>
            <a:r>
              <a:rPr lang="it-IT" sz="1600" dirty="0" smtClean="0">
                <a:latin typeface="Times New Roman" pitchFamily="18" charset="0"/>
                <a:cs typeface="Times New Roman" pitchFamily="18" charset="0"/>
              </a:rPr>
              <a:t>Quello che io faccio è diverso da quello che è stato fatto nei periodi precedenti, ma c'è sempre una relazione alla dimensione umana"</a:t>
            </a:r>
            <a:endParaRPr lang="it-IT" sz="1600" dirty="0">
              <a:latin typeface="Times New Roman" pitchFamily="18" charset="0"/>
              <a:cs typeface="Times New Roman" pitchFamily="18" charset="0"/>
            </a:endParaRPr>
          </a:p>
        </p:txBody>
      </p:sp>
    </p:spTree>
    <p:extLst>
      <p:ext uri="{BB962C8B-B14F-4D97-AF65-F5344CB8AC3E}">
        <p14:creationId xmlns:p14="http://schemas.microsoft.com/office/powerpoint/2010/main" xmlns="" val="7734031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Utente\Desktop\5° Anno\Foto Richard Meier\1c163b8b71825077279c9e3af13e6242.jpg"/>
          <p:cNvPicPr>
            <a:picLocks noChangeAspect="1" noChangeArrowheads="1"/>
          </p:cNvPicPr>
          <p:nvPr/>
        </p:nvPicPr>
        <p:blipFill>
          <a:blip r:embed="rId2" cstate="print"/>
          <a:srcRect/>
          <a:stretch>
            <a:fillRect/>
          </a:stretch>
        </p:blipFill>
        <p:spPr bwMode="auto">
          <a:xfrm>
            <a:off x="166688" y="111124"/>
            <a:ext cx="5201179" cy="4368990"/>
          </a:xfrm>
          <a:prstGeom prst="rect">
            <a:avLst/>
          </a:prstGeom>
          <a:noFill/>
        </p:spPr>
      </p:pic>
      <p:pic>
        <p:nvPicPr>
          <p:cNvPr id="5123" name="Picture 3" descr="C:\Users\Utente\Desktop\5° Anno\Foto Richard Meier\meier.82.jpg"/>
          <p:cNvPicPr>
            <a:picLocks noChangeAspect="1" noChangeArrowheads="1"/>
          </p:cNvPicPr>
          <p:nvPr/>
        </p:nvPicPr>
        <p:blipFill>
          <a:blip r:embed="rId3" cstate="print"/>
          <a:srcRect/>
          <a:stretch>
            <a:fillRect/>
          </a:stretch>
        </p:blipFill>
        <p:spPr bwMode="auto">
          <a:xfrm>
            <a:off x="5493403" y="4297894"/>
            <a:ext cx="3523597" cy="2339974"/>
          </a:xfrm>
          <a:prstGeom prst="rect">
            <a:avLst/>
          </a:prstGeom>
          <a:noFill/>
        </p:spPr>
      </p:pic>
      <p:sp>
        <p:nvSpPr>
          <p:cNvPr id="6" name="CasellaDiTesto 5"/>
          <p:cNvSpPr txBox="1"/>
          <p:nvPr/>
        </p:nvSpPr>
        <p:spPr>
          <a:xfrm>
            <a:off x="5588000" y="668867"/>
            <a:ext cx="3378200" cy="1569660"/>
          </a:xfrm>
          <a:prstGeom prst="rect">
            <a:avLst/>
          </a:prstGeom>
          <a:noFill/>
        </p:spPr>
        <p:txBody>
          <a:bodyPr wrap="square" rtlCol="0">
            <a:spAutoFit/>
          </a:bodyPr>
          <a:lstStyle/>
          <a:p>
            <a:r>
              <a:rPr lang="it-IT" sz="1600" dirty="0" smtClean="0">
                <a:latin typeface="Times New Roman" pitchFamily="18" charset="0"/>
                <a:cs typeface="Times New Roman" pitchFamily="18" charset="0"/>
              </a:rPr>
              <a:t>L'edificio è posto su tre piani, i cui superiori sono soppalcati. Il fronte è completamente svuotato attraverso grandi vetrate a tutta altezza, mentre il retro è chiuso e presenta poche e piccole aperture.</a:t>
            </a:r>
            <a:endParaRPr lang="it-IT" sz="1600" dirty="0">
              <a:latin typeface="Times New Roman" pitchFamily="18" charset="0"/>
              <a:cs typeface="Times New Roman" pitchFamily="18" charset="0"/>
            </a:endParaRPr>
          </a:p>
        </p:txBody>
      </p:sp>
      <p:sp>
        <p:nvSpPr>
          <p:cNvPr id="7" name="CasellaDiTesto 6"/>
          <p:cNvSpPr txBox="1"/>
          <p:nvPr/>
        </p:nvSpPr>
        <p:spPr>
          <a:xfrm>
            <a:off x="330200" y="4986867"/>
            <a:ext cx="4699000" cy="1077218"/>
          </a:xfrm>
          <a:prstGeom prst="rect">
            <a:avLst/>
          </a:prstGeom>
          <a:noFill/>
        </p:spPr>
        <p:txBody>
          <a:bodyPr wrap="square" rtlCol="0">
            <a:spAutoFit/>
          </a:bodyPr>
          <a:lstStyle/>
          <a:p>
            <a:r>
              <a:rPr lang="it-IT" sz="1600" dirty="0" smtClean="0">
                <a:latin typeface="Times New Roman" pitchFamily="18" charset="0"/>
                <a:cs typeface="Times New Roman" pitchFamily="18" charset="0"/>
              </a:rPr>
              <a:t>Il fronte è rivolto verso il lago ed è concepito per essere il luogo di ritrovo pubblico della casa. La parte posteriore dell'edificio ospita invece tutte le stanze di carattere privato.</a:t>
            </a:r>
            <a:endParaRPr lang="it-IT" sz="1600" dirty="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313509" y="0"/>
            <a:ext cx="8830491" cy="1200329"/>
          </a:xfrm>
          <a:prstGeom prst="rect">
            <a:avLst/>
          </a:prstGeom>
          <a:noFill/>
        </p:spPr>
        <p:txBody>
          <a:bodyPr wrap="square" rtlCol="0">
            <a:spAutoFit/>
          </a:bodyPr>
          <a:lstStyle/>
          <a:p>
            <a:r>
              <a:rPr lang="it-IT" sz="3600" b="1" dirty="0" smtClean="0">
                <a:solidFill>
                  <a:schemeClr val="tx2">
                    <a:lumMod val="60000"/>
                    <a:lumOff val="40000"/>
                  </a:schemeClr>
                </a:solidFill>
                <a:latin typeface="Times" pitchFamily="18" charset="0"/>
              </a:rPr>
              <a:t>BUILDING OF JUSTICE(Phoenix, Arizona | USA, 1994-2000)</a:t>
            </a:r>
            <a:endParaRPr lang="it-IT" sz="3600" dirty="0">
              <a:solidFill>
                <a:schemeClr val="tx2">
                  <a:lumMod val="60000"/>
                  <a:lumOff val="40000"/>
                </a:schemeClr>
              </a:solidFill>
              <a:latin typeface="Times" pitchFamily="18" charset="0"/>
            </a:endParaRPr>
          </a:p>
        </p:txBody>
      </p:sp>
      <p:pic>
        <p:nvPicPr>
          <p:cNvPr id="5122" name="Picture 2" descr="C:\Users\toshiba\Desktop\18_ico.jpg"/>
          <p:cNvPicPr>
            <a:picLocks noChangeAspect="1" noChangeArrowheads="1"/>
          </p:cNvPicPr>
          <p:nvPr/>
        </p:nvPicPr>
        <p:blipFill>
          <a:blip r:embed="rId2" cstate="print"/>
          <a:srcRect/>
          <a:stretch>
            <a:fillRect/>
          </a:stretch>
        </p:blipFill>
        <p:spPr bwMode="auto">
          <a:xfrm>
            <a:off x="0" y="1310548"/>
            <a:ext cx="5303520" cy="2124983"/>
          </a:xfrm>
          <a:prstGeom prst="rect">
            <a:avLst/>
          </a:prstGeom>
          <a:noFill/>
        </p:spPr>
      </p:pic>
      <p:pic>
        <p:nvPicPr>
          <p:cNvPr id="5123" name="Picture 3" descr="C:\Users\toshiba\Desktop\imgres.jpg"/>
          <p:cNvPicPr>
            <a:picLocks noChangeAspect="1" noChangeArrowheads="1"/>
          </p:cNvPicPr>
          <p:nvPr/>
        </p:nvPicPr>
        <p:blipFill>
          <a:blip r:embed="rId3" cstate="print"/>
          <a:srcRect/>
          <a:stretch>
            <a:fillRect/>
          </a:stretch>
        </p:blipFill>
        <p:spPr bwMode="auto">
          <a:xfrm>
            <a:off x="0" y="3683726"/>
            <a:ext cx="5325745" cy="2965268"/>
          </a:xfrm>
          <a:prstGeom prst="rect">
            <a:avLst/>
          </a:prstGeom>
          <a:noFill/>
        </p:spPr>
      </p:pic>
      <p:sp>
        <p:nvSpPr>
          <p:cNvPr id="10" name="CasellaDiTesto 9"/>
          <p:cNvSpPr txBox="1"/>
          <p:nvPr/>
        </p:nvSpPr>
        <p:spPr>
          <a:xfrm>
            <a:off x="5878286" y="822960"/>
            <a:ext cx="3056709" cy="5478423"/>
          </a:xfrm>
          <a:prstGeom prst="rect">
            <a:avLst/>
          </a:prstGeom>
          <a:noFill/>
        </p:spPr>
        <p:txBody>
          <a:bodyPr wrap="square" rtlCol="0">
            <a:spAutoFit/>
          </a:bodyPr>
          <a:lstStyle/>
          <a:p>
            <a:r>
              <a:rPr lang="en-US" sz="1400" dirty="0" smtClean="0"/>
              <a:t>The Building of Justice occupies well three isolated of the sweater </a:t>
            </a:r>
            <a:r>
              <a:rPr lang="en-US" sz="1400" dirty="0" err="1" smtClean="0"/>
              <a:t>ortogonale</a:t>
            </a:r>
            <a:r>
              <a:rPr lang="en-US" sz="1400" dirty="0" smtClean="0"/>
              <a:t> in Phoenix; "adjoining to the Dodge Theatre, it is placed between the political sector and that some business, in the heart of the downtown. In first place the simple geometry that it drives the rectangular plant of 105 of it for 45 meters, for a height of six floors, you/he/she is literally dictated by the sweater of the isolated one and by the solar exposure, conclusive in the torrid climate of the Arizona: these ties also impose the distinction and the hierarchy of the has, </a:t>
            </a:r>
            <a:r>
              <a:rPr lang="en-US" sz="1400" dirty="0" err="1" smtClean="0"/>
              <a:t>inusuale</a:t>
            </a:r>
            <a:r>
              <a:rPr lang="en-US" sz="1400" dirty="0" smtClean="0"/>
              <a:t> until then for Meier. As of usual in the work of Meier the architecture is born from the dialectical harmony of two bodies in contrast: an aerial and transparent </a:t>
            </a:r>
            <a:r>
              <a:rPr lang="en-US" sz="1400" dirty="0" err="1" smtClean="0"/>
              <a:t>parallelepipedo</a:t>
            </a:r>
            <a:r>
              <a:rPr lang="en-US" sz="1400" dirty="0" smtClean="0"/>
              <a:t>, whose walls are unfolded to north and to east, it is protected from the fierce </a:t>
            </a:r>
            <a:r>
              <a:rPr lang="en-US" sz="1400" dirty="0" err="1" smtClean="0"/>
              <a:t>insolation</a:t>
            </a:r>
            <a:r>
              <a:rPr lang="en-US" sz="1400" dirty="0" smtClean="0"/>
              <a:t> of the south and dell.</a:t>
            </a:r>
            <a:endParaRPr lang="it-IT" sz="1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70000" y="0"/>
            <a:ext cx="6519333" cy="736600"/>
          </a:xfrm>
        </p:spPr>
        <p:txBody>
          <a:bodyPr>
            <a:normAutofit/>
          </a:bodyPr>
          <a:lstStyle/>
          <a:p>
            <a:r>
              <a:rPr lang="it-IT" sz="3600" dirty="0" smtClean="0">
                <a:solidFill>
                  <a:schemeClr val="tx1"/>
                </a:solidFill>
                <a:latin typeface="Times New Roman" pitchFamily="18" charset="0"/>
                <a:cs typeface="Times New Roman" pitchFamily="18" charset="0"/>
              </a:rPr>
              <a:t>Getty Center</a:t>
            </a:r>
            <a:endParaRPr lang="it-IT" sz="3600" dirty="0">
              <a:solidFill>
                <a:schemeClr val="tx1"/>
              </a:solidFill>
              <a:latin typeface="Times New Roman" pitchFamily="18" charset="0"/>
              <a:cs typeface="Times New Roman" pitchFamily="18" charset="0"/>
            </a:endParaRPr>
          </a:p>
        </p:txBody>
      </p:sp>
      <p:pic>
        <p:nvPicPr>
          <p:cNvPr id="6148" name="Picture 4" descr="C:\Users\Utente\Desktop\5° Anno\Foto Richard Meier\2801830.jpg"/>
          <p:cNvPicPr>
            <a:picLocks noChangeAspect="1" noChangeArrowheads="1"/>
          </p:cNvPicPr>
          <p:nvPr/>
        </p:nvPicPr>
        <p:blipFill>
          <a:blip r:embed="rId2" cstate="print"/>
          <a:srcRect/>
          <a:stretch>
            <a:fillRect/>
          </a:stretch>
        </p:blipFill>
        <p:spPr bwMode="auto">
          <a:xfrm>
            <a:off x="299498" y="775268"/>
            <a:ext cx="5093769" cy="3035886"/>
          </a:xfrm>
          <a:prstGeom prst="rect">
            <a:avLst/>
          </a:prstGeom>
          <a:noFill/>
        </p:spPr>
      </p:pic>
      <p:pic>
        <p:nvPicPr>
          <p:cNvPr id="6149" name="Picture 5" descr="C:\Users\Utente\Desktop\5° Anno\Foto Richard Meier\Aerial_Getty_Museum.jpg"/>
          <p:cNvPicPr>
            <a:picLocks noChangeAspect="1" noChangeArrowheads="1"/>
          </p:cNvPicPr>
          <p:nvPr/>
        </p:nvPicPr>
        <p:blipFill>
          <a:blip r:embed="rId3" cstate="print"/>
          <a:srcRect/>
          <a:stretch>
            <a:fillRect/>
          </a:stretch>
        </p:blipFill>
        <p:spPr bwMode="auto">
          <a:xfrm>
            <a:off x="4141412" y="3891120"/>
            <a:ext cx="4900987" cy="2865279"/>
          </a:xfrm>
          <a:prstGeom prst="rect">
            <a:avLst/>
          </a:prstGeom>
          <a:noFill/>
        </p:spPr>
      </p:pic>
      <p:sp>
        <p:nvSpPr>
          <p:cNvPr id="8" name="CasellaDiTesto 7"/>
          <p:cNvSpPr txBox="1"/>
          <p:nvPr/>
        </p:nvSpPr>
        <p:spPr>
          <a:xfrm>
            <a:off x="5638800" y="846667"/>
            <a:ext cx="3318933" cy="1569660"/>
          </a:xfrm>
          <a:prstGeom prst="rect">
            <a:avLst/>
          </a:prstGeom>
          <a:noFill/>
        </p:spPr>
        <p:txBody>
          <a:bodyPr wrap="square" rtlCol="0">
            <a:spAutoFit/>
          </a:bodyPr>
          <a:lstStyle/>
          <a:p>
            <a:r>
              <a:rPr lang="en-US" sz="1600" dirty="0" smtClean="0">
                <a:latin typeface="Times New Roman" pitchFamily="18" charset="0"/>
                <a:cs typeface="Times New Roman" pitchFamily="18" charset="0"/>
              </a:rPr>
              <a:t>- The $1.3 billion Center opened to the public on December 16, 1997</a:t>
            </a:r>
          </a:p>
          <a:p>
            <a:endParaRPr lang="en-US" sz="1600" dirty="0" smtClean="0">
              <a:latin typeface="Times New Roman" pitchFamily="18" charset="0"/>
              <a:cs typeface="Times New Roman" pitchFamily="18" charset="0"/>
            </a:endParaRPr>
          </a:p>
          <a:p>
            <a:r>
              <a:rPr lang="en-US" sz="1600" dirty="0" smtClean="0">
                <a:latin typeface="Times New Roman" pitchFamily="18" charset="0"/>
                <a:cs typeface="Times New Roman" pitchFamily="18" charset="0"/>
              </a:rPr>
              <a:t>- The  Getty  Center,  located in Los Angeles, is one of two locations of the J. Paul Getty Museum</a:t>
            </a:r>
            <a:endParaRPr lang="it-IT" sz="1600" dirty="0">
              <a:latin typeface="Times New Roman" pitchFamily="18" charset="0"/>
              <a:cs typeface="Times New Roman" pitchFamily="18" charset="0"/>
            </a:endParaRPr>
          </a:p>
        </p:txBody>
      </p:sp>
      <p:sp>
        <p:nvSpPr>
          <p:cNvPr id="9" name="CasellaDiTesto 8"/>
          <p:cNvSpPr txBox="1"/>
          <p:nvPr/>
        </p:nvSpPr>
        <p:spPr>
          <a:xfrm>
            <a:off x="270934" y="4445001"/>
            <a:ext cx="3776133" cy="1569660"/>
          </a:xfrm>
          <a:prstGeom prst="rect">
            <a:avLst/>
          </a:prstGeom>
          <a:noFill/>
        </p:spPr>
        <p:txBody>
          <a:bodyPr wrap="square" rtlCol="0">
            <a:spAutoFit/>
          </a:bodyPr>
          <a:lstStyle/>
          <a:p>
            <a:r>
              <a:rPr lang="en-US" sz="1600" dirty="0" smtClean="0">
                <a:latin typeface="Times New Roman" pitchFamily="18" charset="0"/>
                <a:cs typeface="Times New Roman" pitchFamily="18" charset="0"/>
              </a:rPr>
              <a:t>The Center branch of the Museum features pre-20th-century European paintings, drawings, manuscripts, sculpture, and decorative arts; and 19th- and 20th-century American, Asian, and European photographs.</a:t>
            </a:r>
            <a:endParaRPr lang="it-IT" sz="1600" dirty="0">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Utente\Desktop\5° Anno\Foto Richard Meier\los_angeles_the_getty_center_map.jpg"/>
          <p:cNvPicPr>
            <a:picLocks noChangeAspect="1" noChangeArrowheads="1"/>
          </p:cNvPicPr>
          <p:nvPr/>
        </p:nvPicPr>
        <p:blipFill>
          <a:blip r:embed="rId2" cstate="print"/>
          <a:srcRect/>
          <a:stretch>
            <a:fillRect/>
          </a:stretch>
        </p:blipFill>
        <p:spPr bwMode="auto">
          <a:xfrm>
            <a:off x="550332" y="341313"/>
            <a:ext cx="7994251" cy="4620153"/>
          </a:xfrm>
          <a:prstGeom prst="rect">
            <a:avLst/>
          </a:prstGeom>
          <a:noFill/>
        </p:spPr>
      </p:pic>
      <p:sp>
        <p:nvSpPr>
          <p:cNvPr id="5" name="CasellaDiTesto 4"/>
          <p:cNvSpPr txBox="1"/>
          <p:nvPr/>
        </p:nvSpPr>
        <p:spPr>
          <a:xfrm>
            <a:off x="262467" y="5274733"/>
            <a:ext cx="8432800" cy="954107"/>
          </a:xfrm>
          <a:prstGeom prst="rect">
            <a:avLst/>
          </a:prstGeom>
          <a:noFill/>
        </p:spPr>
        <p:txBody>
          <a:bodyPr wrap="square" rtlCol="0">
            <a:spAutoFit/>
          </a:bodyPr>
          <a:lstStyle/>
          <a:p>
            <a:r>
              <a:rPr lang="it-IT" sz="1400" dirty="0" smtClean="0">
                <a:latin typeface="Times New Roman" pitchFamily="18" charset="0"/>
                <a:cs typeface="Times New Roman" pitchFamily="18" charset="0"/>
              </a:rPr>
              <a:t>The Center includes an auditorium, two administrative buildings, a restaurant, a museum with five pavilions, a garden of 12.400 square meters, and a circular building that houses the Getty Research Institute (GRI).</a:t>
            </a:r>
          </a:p>
          <a:p>
            <a:r>
              <a:rPr lang="en-US" sz="1400" dirty="0" smtClean="0">
                <a:latin typeface="Times New Roman" pitchFamily="18" charset="0"/>
                <a:cs typeface="Times New Roman" pitchFamily="18" charset="0"/>
              </a:rPr>
              <a:t>The buildings at the Getty Center are made from concrete and steel with travertine or aluminium coating. Around 110.000 square meters of travertine was used to build the Center.</a:t>
            </a:r>
            <a:endParaRPr lang="it-IT" sz="1400"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90134" y="156105"/>
            <a:ext cx="6273800" cy="1143000"/>
          </a:xfrm>
        </p:spPr>
        <p:txBody>
          <a:bodyPr>
            <a:normAutofit/>
          </a:bodyPr>
          <a:lstStyle/>
          <a:p>
            <a:r>
              <a:rPr lang="it-IT" sz="3600" dirty="0" smtClean="0">
                <a:solidFill>
                  <a:schemeClr val="tx1"/>
                </a:solidFill>
                <a:latin typeface="Times New Roman" pitchFamily="18" charset="0"/>
                <a:cs typeface="Times New Roman" pitchFamily="18" charset="0"/>
              </a:rPr>
              <a:t>New York Five</a:t>
            </a:r>
            <a:endParaRPr lang="it-IT" sz="3600" dirty="0">
              <a:solidFill>
                <a:schemeClr val="tx1"/>
              </a:solidFill>
              <a:latin typeface="Times New Roman" pitchFamily="18" charset="0"/>
              <a:cs typeface="Times New Roman" pitchFamily="18" charset="0"/>
            </a:endParaRPr>
          </a:p>
        </p:txBody>
      </p:sp>
      <p:pic>
        <p:nvPicPr>
          <p:cNvPr id="1026" name="Picture 2" descr="C:\Users\Utente\Desktop\5° Anno\Foto Richard Meier\week4-9-728.jpg"/>
          <p:cNvPicPr>
            <a:picLocks noChangeAspect="1" noChangeArrowheads="1"/>
          </p:cNvPicPr>
          <p:nvPr/>
        </p:nvPicPr>
        <p:blipFill>
          <a:blip r:embed="rId2" cstate="print"/>
          <a:srcRect/>
          <a:stretch>
            <a:fillRect/>
          </a:stretch>
        </p:blipFill>
        <p:spPr bwMode="auto">
          <a:xfrm>
            <a:off x="2864278" y="1078442"/>
            <a:ext cx="5809292" cy="4492625"/>
          </a:xfrm>
          <a:prstGeom prst="rect">
            <a:avLst/>
          </a:prstGeom>
          <a:noFill/>
        </p:spPr>
      </p:pic>
      <p:sp>
        <p:nvSpPr>
          <p:cNvPr id="5" name="CasellaDiTesto 4"/>
          <p:cNvSpPr txBox="1"/>
          <p:nvPr/>
        </p:nvSpPr>
        <p:spPr>
          <a:xfrm>
            <a:off x="254000" y="990600"/>
            <a:ext cx="2302934" cy="1477328"/>
          </a:xfrm>
          <a:prstGeom prst="rect">
            <a:avLst/>
          </a:prstGeom>
          <a:noFill/>
        </p:spPr>
        <p:txBody>
          <a:bodyPr wrap="square" rtlCol="0">
            <a:spAutoFit/>
          </a:bodyPr>
          <a:lstStyle/>
          <a:p>
            <a:pPr>
              <a:buFontTx/>
              <a:buChar char="-"/>
            </a:pPr>
            <a:r>
              <a:rPr lang="it-IT" dirty="0" smtClean="0">
                <a:latin typeface="Times New Roman" pitchFamily="18" charset="0"/>
                <a:cs typeface="Times New Roman" pitchFamily="18" charset="0"/>
              </a:rPr>
              <a:t> Richard Meyer</a:t>
            </a:r>
          </a:p>
          <a:p>
            <a:pPr>
              <a:buFontTx/>
              <a:buChar char="-"/>
            </a:pPr>
            <a:r>
              <a:rPr lang="it-IT" dirty="0" smtClean="0">
                <a:latin typeface="Times New Roman" pitchFamily="18" charset="0"/>
                <a:cs typeface="Times New Roman" pitchFamily="18" charset="0"/>
              </a:rPr>
              <a:t> Charles Gwathmey</a:t>
            </a:r>
          </a:p>
          <a:p>
            <a:pPr>
              <a:buFontTx/>
              <a:buChar char="-"/>
            </a:pPr>
            <a:r>
              <a:rPr lang="it-IT" dirty="0" smtClean="0">
                <a:latin typeface="Times New Roman" pitchFamily="18" charset="0"/>
                <a:cs typeface="Times New Roman" pitchFamily="18" charset="0"/>
              </a:rPr>
              <a:t> Michael Graves</a:t>
            </a:r>
          </a:p>
          <a:p>
            <a:pPr>
              <a:buFontTx/>
              <a:buChar char="-"/>
            </a:pPr>
            <a:r>
              <a:rPr lang="it-IT" dirty="0" smtClean="0">
                <a:latin typeface="Times New Roman" pitchFamily="18" charset="0"/>
                <a:cs typeface="Times New Roman" pitchFamily="18" charset="0"/>
              </a:rPr>
              <a:t> Peter Eisenman</a:t>
            </a:r>
          </a:p>
          <a:p>
            <a:pPr>
              <a:buFontTx/>
              <a:buChar char="-"/>
            </a:pPr>
            <a:r>
              <a:rPr lang="it-IT" dirty="0" smtClean="0">
                <a:latin typeface="Times New Roman" pitchFamily="18" charset="0"/>
                <a:cs typeface="Times New Roman" pitchFamily="18" charset="0"/>
              </a:rPr>
              <a:t> John Hejduk</a:t>
            </a:r>
          </a:p>
        </p:txBody>
      </p:sp>
      <p:cxnSp>
        <p:nvCxnSpPr>
          <p:cNvPr id="7" name="Connettore 1 6"/>
          <p:cNvCxnSpPr/>
          <p:nvPr/>
        </p:nvCxnSpPr>
        <p:spPr>
          <a:xfrm flipH="1">
            <a:off x="321733" y="1066800"/>
            <a:ext cx="2556935" cy="360680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pic>
        <p:nvPicPr>
          <p:cNvPr id="1027" name="Picture 3" descr="C:\Users\Utente\Desktop\5° Anno\Foto Richard Meier\portrait.jpg"/>
          <p:cNvPicPr>
            <a:picLocks noChangeAspect="1" noChangeArrowheads="1"/>
          </p:cNvPicPr>
          <p:nvPr/>
        </p:nvPicPr>
        <p:blipFill>
          <a:blip r:embed="rId3" cstate="print"/>
          <a:srcRect/>
          <a:stretch>
            <a:fillRect/>
          </a:stretch>
        </p:blipFill>
        <p:spPr bwMode="auto">
          <a:xfrm>
            <a:off x="305330" y="4664604"/>
            <a:ext cx="1862138" cy="1600274"/>
          </a:xfrm>
          <a:prstGeom prst="rect">
            <a:avLst/>
          </a:prstGeom>
          <a:noFill/>
        </p:spPr>
      </p:pic>
      <p:cxnSp>
        <p:nvCxnSpPr>
          <p:cNvPr id="15" name="Connettore 1 14"/>
          <p:cNvCxnSpPr/>
          <p:nvPr/>
        </p:nvCxnSpPr>
        <p:spPr>
          <a:xfrm flipH="1">
            <a:off x="2150533" y="5554133"/>
            <a:ext cx="6510867" cy="702734"/>
          </a:xfrm>
          <a:prstGeom prst="line">
            <a:avLst/>
          </a:prstGeom>
          <a:ln w="19050">
            <a:solidFill>
              <a:schemeClr val="bg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8" name="CasellaDiTesto 17"/>
          <p:cNvSpPr txBox="1"/>
          <p:nvPr/>
        </p:nvSpPr>
        <p:spPr>
          <a:xfrm>
            <a:off x="287867" y="6375400"/>
            <a:ext cx="2082800" cy="369332"/>
          </a:xfrm>
          <a:prstGeom prst="rect">
            <a:avLst/>
          </a:prstGeom>
          <a:noFill/>
        </p:spPr>
        <p:txBody>
          <a:bodyPr wrap="square" rtlCol="0">
            <a:spAutoFit/>
          </a:bodyPr>
          <a:lstStyle/>
          <a:p>
            <a:r>
              <a:rPr lang="it-IT" dirty="0" smtClean="0">
                <a:latin typeface="Times New Roman" pitchFamily="18" charset="0"/>
                <a:cs typeface="Times New Roman" pitchFamily="18" charset="0"/>
              </a:rPr>
              <a:t>Le Corbusier</a:t>
            </a:r>
            <a:endParaRPr lang="it-IT" dirty="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0"/>
            <a:ext cx="8229600" cy="1143000"/>
          </a:xfrm>
        </p:spPr>
        <p:txBody>
          <a:bodyPr>
            <a:noAutofit/>
          </a:bodyPr>
          <a:lstStyle/>
          <a:p>
            <a:r>
              <a:rPr lang="it-IT" sz="3600" b="0" dirty="0" smtClean="0">
                <a:solidFill>
                  <a:schemeClr val="tx2">
                    <a:lumMod val="60000"/>
                    <a:lumOff val="40000"/>
                  </a:schemeClr>
                </a:solidFill>
                <a:effectLst/>
                <a:latin typeface="Times" pitchFamily="18" charset="0"/>
              </a:rPr>
              <a:t>MUSEO </a:t>
            </a:r>
            <a:r>
              <a:rPr lang="it-IT" sz="3600" b="0" dirty="0" err="1" smtClean="0">
                <a:solidFill>
                  <a:schemeClr val="tx2">
                    <a:lumMod val="60000"/>
                    <a:lumOff val="40000"/>
                  </a:schemeClr>
                </a:solidFill>
                <a:effectLst/>
                <a:latin typeface="Times" pitchFamily="18" charset="0"/>
              </a:rPr>
              <a:t>D'ARTE</a:t>
            </a:r>
            <a:r>
              <a:rPr lang="it-IT" sz="3600" b="0" dirty="0" smtClean="0">
                <a:solidFill>
                  <a:schemeClr val="tx2">
                    <a:lumMod val="60000"/>
                    <a:lumOff val="40000"/>
                  </a:schemeClr>
                </a:solidFill>
                <a:effectLst/>
                <a:latin typeface="Times" pitchFamily="18" charset="0"/>
              </a:rPr>
              <a:t> CONTEMPORANEA (</a:t>
            </a:r>
            <a:r>
              <a:rPr lang="it-IT" sz="3600" b="0" dirty="0" err="1" smtClean="0">
                <a:solidFill>
                  <a:schemeClr val="tx2">
                    <a:lumMod val="60000"/>
                    <a:lumOff val="40000"/>
                  </a:schemeClr>
                </a:solidFill>
                <a:effectLst/>
                <a:latin typeface="Times" pitchFamily="18" charset="0"/>
              </a:rPr>
              <a:t>Barcelona</a:t>
            </a:r>
            <a:r>
              <a:rPr lang="it-IT" sz="3600" b="0" dirty="0" smtClean="0">
                <a:solidFill>
                  <a:schemeClr val="tx2">
                    <a:lumMod val="60000"/>
                    <a:lumOff val="40000"/>
                  </a:schemeClr>
                </a:solidFill>
                <a:effectLst/>
                <a:latin typeface="Times" pitchFamily="18" charset="0"/>
              </a:rPr>
              <a:t> | Spagna, 1987-1995)</a:t>
            </a:r>
            <a:endParaRPr lang="it-IT" sz="3600" b="0" dirty="0">
              <a:solidFill>
                <a:schemeClr val="tx2">
                  <a:lumMod val="60000"/>
                  <a:lumOff val="40000"/>
                </a:schemeClr>
              </a:solidFill>
              <a:effectLst/>
              <a:latin typeface="Times" pitchFamily="18" charset="0"/>
            </a:endParaRPr>
          </a:p>
        </p:txBody>
      </p:sp>
      <p:pic>
        <p:nvPicPr>
          <p:cNvPr id="10" name="Segnaposto contenuto 9" descr="6845644567.jpg"/>
          <p:cNvPicPr>
            <a:picLocks noGrp="1" noChangeAspect="1"/>
          </p:cNvPicPr>
          <p:nvPr>
            <p:ph idx="1"/>
          </p:nvPr>
        </p:nvPicPr>
        <p:blipFill>
          <a:blip r:embed="rId2" cstate="print"/>
          <a:stretch>
            <a:fillRect/>
          </a:stretch>
        </p:blipFill>
        <p:spPr>
          <a:xfrm>
            <a:off x="0" y="1197865"/>
            <a:ext cx="4875280" cy="3086099"/>
          </a:xfrm>
        </p:spPr>
      </p:pic>
      <p:pic>
        <p:nvPicPr>
          <p:cNvPr id="1027" name="Picture 3" descr="C:\Users\toshiba\Desktop\search.jpg"/>
          <p:cNvPicPr>
            <a:picLocks noChangeAspect="1" noChangeArrowheads="1"/>
          </p:cNvPicPr>
          <p:nvPr/>
        </p:nvPicPr>
        <p:blipFill>
          <a:blip r:embed="rId3" cstate="print"/>
          <a:srcRect/>
          <a:stretch>
            <a:fillRect/>
          </a:stretch>
        </p:blipFill>
        <p:spPr bwMode="auto">
          <a:xfrm>
            <a:off x="402336" y="4773168"/>
            <a:ext cx="4041648" cy="1755648"/>
          </a:xfrm>
          <a:prstGeom prst="rect">
            <a:avLst/>
          </a:prstGeom>
          <a:noFill/>
        </p:spPr>
      </p:pic>
      <p:sp>
        <p:nvSpPr>
          <p:cNvPr id="12" name="CasellaDiTesto 11"/>
          <p:cNvSpPr txBox="1"/>
          <p:nvPr/>
        </p:nvSpPr>
        <p:spPr>
          <a:xfrm>
            <a:off x="5086350" y="1314450"/>
            <a:ext cx="3752850" cy="3170099"/>
          </a:xfrm>
          <a:prstGeom prst="rect">
            <a:avLst/>
          </a:prstGeom>
          <a:noFill/>
        </p:spPr>
        <p:txBody>
          <a:bodyPr wrap="square" rtlCol="0">
            <a:spAutoFit/>
          </a:bodyPr>
          <a:lstStyle/>
          <a:p>
            <a:pPr>
              <a:buFont typeface="Arial" pitchFamily="34" charset="0"/>
              <a:buChar char="•"/>
            </a:pPr>
            <a:endParaRPr lang="it-IT" sz="1400" dirty="0" smtClean="0"/>
          </a:p>
          <a:p>
            <a:r>
              <a:rPr lang="it-IT" sz="1400" dirty="0" smtClean="0"/>
              <a:t>I precedenti dell’attuale Museo risalgono al 1959, quando il critico d’arte Alexandre </a:t>
            </a:r>
            <a:r>
              <a:rPr lang="it-IT" sz="1400" dirty="0" err="1" smtClean="0"/>
              <a:t>Cirici</a:t>
            </a:r>
            <a:r>
              <a:rPr lang="it-IT" sz="1400" dirty="0" smtClean="0"/>
              <a:t> </a:t>
            </a:r>
            <a:r>
              <a:rPr lang="it-IT" sz="1400" dirty="0" err="1" smtClean="0"/>
              <a:t>Pellicer</a:t>
            </a:r>
            <a:r>
              <a:rPr lang="it-IT" sz="1400" dirty="0" smtClean="0"/>
              <a:t> sostenne per primo la necessità che la capitale catalana si dotasse di una collezione permanente di opere d’arte contemporanea. Bisognerà arrivare tuttavia al 1985 per vedere prima la nascita di un consorzio destinato a rendere concreta l’iniziativa, sostenuto dal governo catalano e da quello comunale nonché da contributi privati, e quindi al 1987 per vedere affidato l’incarico a Richard Meier</a:t>
            </a:r>
          </a:p>
          <a:p>
            <a:endParaRPr lang="it-IT"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toshiba\Desktop\3e9809b46812a413acaa0ba351bf815c.jpg"/>
          <p:cNvPicPr>
            <a:picLocks noChangeAspect="1" noChangeArrowheads="1"/>
          </p:cNvPicPr>
          <p:nvPr/>
        </p:nvPicPr>
        <p:blipFill>
          <a:blip r:embed="rId2" cstate="print"/>
          <a:srcRect/>
          <a:stretch>
            <a:fillRect/>
          </a:stretch>
        </p:blipFill>
        <p:spPr bwMode="auto">
          <a:xfrm>
            <a:off x="1" y="0"/>
            <a:ext cx="9143999" cy="3222682"/>
          </a:xfrm>
          <a:prstGeom prst="rect">
            <a:avLst/>
          </a:prstGeom>
          <a:noFill/>
        </p:spPr>
      </p:pic>
      <p:sp>
        <p:nvSpPr>
          <p:cNvPr id="6" name="Rettangolo 5"/>
          <p:cNvSpPr/>
          <p:nvPr/>
        </p:nvSpPr>
        <p:spPr>
          <a:xfrm>
            <a:off x="0" y="3459045"/>
            <a:ext cx="9144000" cy="2031325"/>
          </a:xfrm>
          <a:prstGeom prst="rect">
            <a:avLst/>
          </a:prstGeom>
        </p:spPr>
        <p:txBody>
          <a:bodyPr wrap="square">
            <a:spAutoFit/>
          </a:bodyPr>
          <a:lstStyle/>
          <a:p>
            <a:r>
              <a:rPr lang="it-IT" sz="1400" dirty="0" smtClean="0"/>
              <a:t>Inaugurato ufficialmente il 28 novembre 1995, il Museo sorprende già dall’esterno dove la piazza, sempre molto frequentata dai giovani, è polo di attrazione per la vita sociale del quartiere. Come ha più volte dichiarato Meier, uno dei motivi per i quali è maggiormente orgoglioso di questo progetto consiste proprio nell’aspetto sociale dello stesso. Nell’intenzione dell’architetto statunitense il museo doveva appartenere alla città, alla gente, per migliorarne la qualità della vita: a cominciare da quella piazza che è diventata il luogo di ritrovo degli </a:t>
            </a:r>
            <a:r>
              <a:rPr lang="it-IT" sz="1400" dirty="0" err="1" smtClean="0"/>
              <a:t>skatebords</a:t>
            </a:r>
            <a:r>
              <a:rPr lang="it-IT" sz="1400" dirty="0" smtClean="0"/>
              <a:t>, un luogo per socializzare, dove anziani e giovani si incontrano e condividono la vita del quartiere. Il progetto di Meier si sviluppa su un’area di 1500x600 metri  circa, collocata in un tessuto storico preesistente, già edificio monastico. Tutto ruota intorno ad un grande elemento centrale a pianta circolare che si erge imponente, creando uno spazio da cui poi si articolano i vari ambienti del museo</a:t>
            </a:r>
            <a:endParaRPr lang="it-IT"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82600" y="0"/>
            <a:ext cx="8229600" cy="1143000"/>
          </a:xfrm>
        </p:spPr>
        <p:txBody>
          <a:bodyPr>
            <a:normAutofit/>
          </a:bodyPr>
          <a:lstStyle/>
          <a:p>
            <a:r>
              <a:rPr lang="it-IT" sz="3600" dirty="0" smtClean="0">
                <a:solidFill>
                  <a:schemeClr val="tx1"/>
                </a:solidFill>
                <a:latin typeface="Times New Roman" pitchFamily="18" charset="0"/>
                <a:cs typeface="Times New Roman" pitchFamily="18" charset="0"/>
              </a:rPr>
              <a:t>Chiesa del Giubileo</a:t>
            </a:r>
            <a:endParaRPr lang="it-IT" sz="3600" dirty="0">
              <a:solidFill>
                <a:schemeClr val="tx1"/>
              </a:solidFill>
              <a:latin typeface="Times New Roman" pitchFamily="18" charset="0"/>
              <a:cs typeface="Times New Roman" pitchFamily="18" charset="0"/>
            </a:endParaRPr>
          </a:p>
        </p:txBody>
      </p:sp>
      <p:pic>
        <p:nvPicPr>
          <p:cNvPr id="2050" name="Picture 2" descr="C:\Users\Utente\Desktop\5° Anno\Foto Richard Meier\c1.jpg"/>
          <p:cNvPicPr>
            <a:picLocks noChangeAspect="1" noChangeArrowheads="1"/>
          </p:cNvPicPr>
          <p:nvPr/>
        </p:nvPicPr>
        <p:blipFill>
          <a:blip r:embed="rId2" cstate="print"/>
          <a:srcRect/>
          <a:stretch>
            <a:fillRect/>
          </a:stretch>
        </p:blipFill>
        <p:spPr bwMode="auto">
          <a:xfrm>
            <a:off x="328084" y="1456265"/>
            <a:ext cx="5302249" cy="4023818"/>
          </a:xfrm>
          <a:prstGeom prst="rect">
            <a:avLst/>
          </a:prstGeom>
          <a:noFill/>
        </p:spPr>
      </p:pic>
      <p:pic>
        <p:nvPicPr>
          <p:cNvPr id="2051" name="Picture 3" descr="C:\Users\Utente\Desktop\5° Anno\Foto Richard Meier\952525908_meier-church-30.jpg"/>
          <p:cNvPicPr>
            <a:picLocks noChangeAspect="1" noChangeArrowheads="1"/>
          </p:cNvPicPr>
          <p:nvPr/>
        </p:nvPicPr>
        <p:blipFill>
          <a:blip r:embed="rId3" cstate="print"/>
          <a:srcRect/>
          <a:stretch>
            <a:fillRect/>
          </a:stretch>
        </p:blipFill>
        <p:spPr bwMode="auto">
          <a:xfrm>
            <a:off x="5679692" y="4199466"/>
            <a:ext cx="3362708" cy="2521775"/>
          </a:xfrm>
          <a:prstGeom prst="rect">
            <a:avLst/>
          </a:prstGeom>
          <a:noFill/>
        </p:spPr>
      </p:pic>
      <p:sp>
        <p:nvSpPr>
          <p:cNvPr id="6" name="CasellaDiTesto 5"/>
          <p:cNvSpPr txBox="1"/>
          <p:nvPr/>
        </p:nvSpPr>
        <p:spPr>
          <a:xfrm>
            <a:off x="5884333" y="1608666"/>
            <a:ext cx="3064933" cy="830997"/>
          </a:xfrm>
          <a:prstGeom prst="rect">
            <a:avLst/>
          </a:prstGeom>
          <a:noFill/>
        </p:spPr>
        <p:txBody>
          <a:bodyPr wrap="square" rtlCol="0">
            <a:spAutoFit/>
          </a:bodyPr>
          <a:lstStyle/>
          <a:p>
            <a:r>
              <a:rPr lang="it-IT" sz="1600" dirty="0" smtClean="0">
                <a:latin typeface="Times New Roman" pitchFamily="18" charset="0"/>
                <a:cs typeface="Times New Roman" pitchFamily="18" charset="0"/>
              </a:rPr>
              <a:t>- Costruita tra il 1998 e il 2003</a:t>
            </a:r>
          </a:p>
          <a:p>
            <a:r>
              <a:rPr lang="it-IT" sz="1600" dirty="0" smtClean="0">
                <a:latin typeface="Times New Roman" pitchFamily="18" charset="0"/>
                <a:cs typeface="Times New Roman" pitchFamily="18" charset="0"/>
              </a:rPr>
              <a:t>- Situata nel quartiere di </a:t>
            </a:r>
          </a:p>
          <a:p>
            <a:r>
              <a:rPr lang="it-IT" sz="1600" dirty="0" smtClean="0">
                <a:latin typeface="Times New Roman" pitchFamily="18" charset="0"/>
                <a:cs typeface="Times New Roman" pitchFamily="18" charset="0"/>
              </a:rPr>
              <a:t>  Tor Tre Teste a Roma</a:t>
            </a:r>
            <a:endParaRPr lang="it-IT" sz="1600"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tente\Desktop\5° Anno\Foto Richard Meier\plan.jpg"/>
          <p:cNvPicPr>
            <a:picLocks noChangeAspect="1" noChangeArrowheads="1"/>
          </p:cNvPicPr>
          <p:nvPr/>
        </p:nvPicPr>
        <p:blipFill>
          <a:blip r:embed="rId2" cstate="print"/>
          <a:srcRect/>
          <a:stretch>
            <a:fillRect/>
          </a:stretch>
        </p:blipFill>
        <p:spPr bwMode="auto">
          <a:xfrm>
            <a:off x="107950" y="109537"/>
            <a:ext cx="4167716" cy="2973051"/>
          </a:xfrm>
          <a:prstGeom prst="rect">
            <a:avLst/>
          </a:prstGeom>
          <a:noFill/>
        </p:spPr>
      </p:pic>
      <p:pic>
        <p:nvPicPr>
          <p:cNvPr id="3075" name="Picture 3" descr="C:\Users\Utente\Desktop\5° Anno\Foto Richard Meier\section.jpg"/>
          <p:cNvPicPr>
            <a:picLocks noChangeAspect="1" noChangeArrowheads="1"/>
          </p:cNvPicPr>
          <p:nvPr/>
        </p:nvPicPr>
        <p:blipFill>
          <a:blip r:embed="rId3" cstate="print"/>
          <a:srcRect/>
          <a:stretch>
            <a:fillRect/>
          </a:stretch>
        </p:blipFill>
        <p:spPr bwMode="auto">
          <a:xfrm>
            <a:off x="4537605" y="1925108"/>
            <a:ext cx="4283712" cy="3349625"/>
          </a:xfrm>
          <a:prstGeom prst="rect">
            <a:avLst/>
          </a:prstGeom>
          <a:noFill/>
        </p:spPr>
      </p:pic>
      <p:pic>
        <p:nvPicPr>
          <p:cNvPr id="3077" name="Picture 5" descr="C:\Users\Utente\Desktop\5° Anno\Foto Richard Meier\jubilee-church-dio-padre.jpg"/>
          <p:cNvPicPr>
            <a:picLocks noChangeAspect="1" noChangeArrowheads="1"/>
          </p:cNvPicPr>
          <p:nvPr/>
        </p:nvPicPr>
        <p:blipFill>
          <a:blip r:embed="rId4" cstate="print"/>
          <a:srcRect/>
          <a:stretch>
            <a:fillRect/>
          </a:stretch>
        </p:blipFill>
        <p:spPr bwMode="auto">
          <a:xfrm>
            <a:off x="1029759" y="3232701"/>
            <a:ext cx="2339975" cy="3498301"/>
          </a:xfrm>
          <a:prstGeom prst="rect">
            <a:avLst/>
          </a:prstGeom>
          <a:noFill/>
        </p:spPr>
      </p:pic>
      <p:sp>
        <p:nvSpPr>
          <p:cNvPr id="8" name="CasellaDiTesto 7"/>
          <p:cNvSpPr txBox="1"/>
          <p:nvPr/>
        </p:nvSpPr>
        <p:spPr>
          <a:xfrm>
            <a:off x="4648200" y="254000"/>
            <a:ext cx="4097867" cy="1569660"/>
          </a:xfrm>
          <a:prstGeom prst="rect">
            <a:avLst/>
          </a:prstGeom>
          <a:noFill/>
        </p:spPr>
        <p:txBody>
          <a:bodyPr wrap="square" rtlCol="0">
            <a:spAutoFit/>
          </a:bodyPr>
          <a:lstStyle/>
          <a:p>
            <a:r>
              <a:rPr lang="it-IT" sz="1600" dirty="0" smtClean="0">
                <a:latin typeface="Times New Roman" pitchFamily="18" charset="0"/>
                <a:cs typeface="Times New Roman" pitchFamily="18" charset="0"/>
              </a:rPr>
              <a:t>E’ composta da tre “vele”, la più alta delle quali raggiunge un altezza di 26m.</a:t>
            </a:r>
          </a:p>
          <a:p>
            <a:endParaRPr lang="it-IT" sz="1600" dirty="0" smtClean="0">
              <a:latin typeface="Times New Roman" pitchFamily="18" charset="0"/>
              <a:cs typeface="Times New Roman" pitchFamily="18" charset="0"/>
            </a:endParaRPr>
          </a:p>
          <a:p>
            <a:r>
              <a:rPr lang="it-IT" sz="1600" dirty="0" smtClean="0">
                <a:latin typeface="Times New Roman" pitchFamily="18" charset="0"/>
                <a:cs typeface="Times New Roman" pitchFamily="18" charset="0"/>
              </a:rPr>
              <a:t>Per realizzarle sono state suddivise in grandi pannelli prefabbricati, ciascuno del peso di 12 tonnellate.</a:t>
            </a:r>
            <a:endParaRPr lang="it-IT" sz="1600" dirty="0">
              <a:latin typeface="Times New Roman" pitchFamily="18" charset="0"/>
              <a:cs typeface="Times New Roman" pitchFamily="18" charset="0"/>
            </a:endParaRPr>
          </a:p>
        </p:txBody>
      </p:sp>
      <p:sp>
        <p:nvSpPr>
          <p:cNvPr id="9" name="CasellaDiTesto 8"/>
          <p:cNvSpPr txBox="1"/>
          <p:nvPr/>
        </p:nvSpPr>
        <p:spPr>
          <a:xfrm>
            <a:off x="3539067" y="5562600"/>
            <a:ext cx="5401734" cy="830997"/>
          </a:xfrm>
          <a:prstGeom prst="rect">
            <a:avLst/>
          </a:prstGeom>
          <a:noFill/>
        </p:spPr>
        <p:txBody>
          <a:bodyPr wrap="square" rtlCol="0">
            <a:spAutoFit/>
          </a:bodyPr>
          <a:lstStyle/>
          <a:p>
            <a:r>
              <a:rPr lang="it-IT" sz="1600" dirty="0" smtClean="0">
                <a:latin typeface="Times New Roman" pitchFamily="18" charset="0"/>
                <a:cs typeface="Times New Roman" pitchFamily="18" charset="0"/>
              </a:rPr>
              <a:t>La luce solare non entra mai direttamente in chiesa, tranne in un momento del pomeriggio in estate, quando, da una piccola finestra, la luce diretta illumina il crocifisso posto all'interno.</a:t>
            </a:r>
            <a:endParaRPr lang="it-IT" sz="1600" dirty="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toshiba\Desktop\imgres.jpg"/>
          <p:cNvPicPr>
            <a:picLocks noChangeAspect="1" noChangeArrowheads="1"/>
          </p:cNvPicPr>
          <p:nvPr/>
        </p:nvPicPr>
        <p:blipFill>
          <a:blip r:embed="rId2" cstate="print"/>
          <a:srcRect/>
          <a:stretch>
            <a:fillRect/>
          </a:stretch>
        </p:blipFill>
        <p:spPr bwMode="auto">
          <a:xfrm>
            <a:off x="0" y="0"/>
            <a:ext cx="2800350" cy="2612571"/>
          </a:xfrm>
          <a:prstGeom prst="rect">
            <a:avLst/>
          </a:prstGeom>
          <a:noFill/>
        </p:spPr>
      </p:pic>
      <p:pic>
        <p:nvPicPr>
          <p:cNvPr id="3075" name="Picture 3" descr="C:\Users\toshiba\Desktop\imgres.jpg"/>
          <p:cNvPicPr>
            <a:picLocks noChangeAspect="1" noChangeArrowheads="1"/>
          </p:cNvPicPr>
          <p:nvPr/>
        </p:nvPicPr>
        <p:blipFill>
          <a:blip r:embed="rId3" cstate="print"/>
          <a:srcRect/>
          <a:stretch>
            <a:fillRect/>
          </a:stretch>
        </p:blipFill>
        <p:spPr bwMode="auto">
          <a:xfrm>
            <a:off x="0" y="2677885"/>
            <a:ext cx="2143125" cy="3553097"/>
          </a:xfrm>
          <a:prstGeom prst="rect">
            <a:avLst/>
          </a:prstGeom>
          <a:noFill/>
        </p:spPr>
      </p:pic>
      <p:pic>
        <p:nvPicPr>
          <p:cNvPr id="3076" name="Picture 4" descr="C:\Users\toshiba\Desktop\imgres.jpg"/>
          <p:cNvPicPr>
            <a:picLocks noChangeAspect="1" noChangeArrowheads="1"/>
          </p:cNvPicPr>
          <p:nvPr/>
        </p:nvPicPr>
        <p:blipFill>
          <a:blip r:embed="rId4" cstate="print"/>
          <a:srcRect/>
          <a:stretch>
            <a:fillRect/>
          </a:stretch>
        </p:blipFill>
        <p:spPr bwMode="auto">
          <a:xfrm>
            <a:off x="2374719" y="2677885"/>
            <a:ext cx="1727019" cy="3644538"/>
          </a:xfrm>
          <a:prstGeom prst="rect">
            <a:avLst/>
          </a:prstGeom>
          <a:noFill/>
        </p:spPr>
      </p:pic>
      <p:sp>
        <p:nvSpPr>
          <p:cNvPr id="8" name="CasellaDiTesto 7"/>
          <p:cNvSpPr txBox="1"/>
          <p:nvPr/>
        </p:nvSpPr>
        <p:spPr>
          <a:xfrm>
            <a:off x="2952205" y="0"/>
            <a:ext cx="4846321" cy="1200329"/>
          </a:xfrm>
          <a:prstGeom prst="rect">
            <a:avLst/>
          </a:prstGeom>
          <a:noFill/>
        </p:spPr>
        <p:txBody>
          <a:bodyPr wrap="square" rtlCol="0">
            <a:spAutoFit/>
          </a:bodyPr>
          <a:lstStyle/>
          <a:p>
            <a:r>
              <a:rPr lang="it-IT" sz="3600" b="1" dirty="0" smtClean="0">
                <a:solidFill>
                  <a:schemeClr val="tx2"/>
                </a:solidFill>
                <a:latin typeface="Times" pitchFamily="18" charset="0"/>
              </a:rPr>
              <a:t>HIGH MUSEUM OF ART(Atlanta,Georgia)</a:t>
            </a:r>
            <a:endParaRPr lang="it-IT" sz="3600" dirty="0">
              <a:solidFill>
                <a:schemeClr val="tx2"/>
              </a:solidFill>
              <a:latin typeface="Times" pitchFamily="18" charset="0"/>
            </a:endParaRPr>
          </a:p>
        </p:txBody>
      </p:sp>
      <p:sp>
        <p:nvSpPr>
          <p:cNvPr id="9" name="CasellaDiTesto 8"/>
          <p:cNvSpPr txBox="1"/>
          <p:nvPr/>
        </p:nvSpPr>
        <p:spPr>
          <a:xfrm>
            <a:off x="4167052" y="1384664"/>
            <a:ext cx="4402182" cy="1600438"/>
          </a:xfrm>
          <a:prstGeom prst="rect">
            <a:avLst/>
          </a:prstGeom>
          <a:noFill/>
        </p:spPr>
        <p:txBody>
          <a:bodyPr wrap="square" rtlCol="0">
            <a:spAutoFit/>
          </a:bodyPr>
          <a:lstStyle/>
          <a:p>
            <a:pPr>
              <a:buFont typeface="Arial" pitchFamily="34" charset="0"/>
              <a:buChar char="•"/>
            </a:pPr>
            <a:r>
              <a:rPr lang="it-IT" sz="1400" dirty="0" smtClean="0"/>
              <a:t>L’High </a:t>
            </a:r>
            <a:r>
              <a:rPr lang="it-IT" sz="1400" dirty="0" err="1" smtClean="0"/>
              <a:t>Museum</a:t>
            </a:r>
            <a:r>
              <a:rPr lang="it-IT" sz="1400" dirty="0" smtClean="0"/>
              <a:t> </a:t>
            </a:r>
            <a:r>
              <a:rPr lang="it-IT" sz="1400" dirty="0" err="1" smtClean="0"/>
              <a:t>of</a:t>
            </a:r>
            <a:r>
              <a:rPr lang="it-IT" sz="1400" dirty="0" smtClean="0"/>
              <a:t> Art di Atlanta, fondato nel 1905, è il principale museo d’arte nel sud-est degli Stati Uniti. L’edificio attuale, costruito grazie ad elargizioni private assai sostanziose, si trova a circa tre chilometri dal centro della città, all’angolo tra due vie di comunicazione in un’importante area di sviluppo periferica.</a:t>
            </a:r>
            <a:endParaRPr lang="it-IT" sz="1400" dirty="0"/>
          </a:p>
        </p:txBody>
      </p:sp>
      <p:sp>
        <p:nvSpPr>
          <p:cNvPr id="11" name="Rettangolo 10"/>
          <p:cNvSpPr/>
          <p:nvPr/>
        </p:nvSpPr>
        <p:spPr>
          <a:xfrm>
            <a:off x="4389120" y="3122065"/>
            <a:ext cx="4572000" cy="2246769"/>
          </a:xfrm>
          <a:prstGeom prst="rect">
            <a:avLst/>
          </a:prstGeom>
        </p:spPr>
        <p:txBody>
          <a:bodyPr>
            <a:spAutoFit/>
          </a:bodyPr>
          <a:lstStyle/>
          <a:p>
            <a:pPr>
              <a:buFont typeface="Arial" pitchFamily="34" charset="0"/>
              <a:buChar char="•"/>
            </a:pPr>
            <a:r>
              <a:rPr lang="it-IT" sz="1400" dirty="0" smtClean="0"/>
              <a:t>Dei tre edifici, uno funge da nuova entrata principale del Museo. Il rivestimento di tutti e tre gli edifici progettati da Renzo Piano è costituito da pannelli di alluminio, accordati con la facciata bianca smaltata del Museo di Meier, cui i nuovi corpi di fabbrica si collegano anche grazie a passerelle sospese e racchiuse da superfici vetrate. Inaugurato ed aperto al pubblico nel 2005, il nuovo padiglione dell'High </a:t>
            </a:r>
            <a:r>
              <a:rPr lang="it-IT" sz="1400" dirty="0" err="1" smtClean="0"/>
              <a:t>Museum</a:t>
            </a:r>
            <a:r>
              <a:rPr lang="it-IT" sz="1400" dirty="0" smtClean="0"/>
              <a:t> </a:t>
            </a:r>
            <a:r>
              <a:rPr lang="it-IT" sz="1400" dirty="0" err="1" smtClean="0"/>
              <a:t>of</a:t>
            </a:r>
            <a:r>
              <a:rPr lang="it-IT" sz="1400" dirty="0" smtClean="0"/>
              <a:t> Art di Atlanta è diventato così uno dei musei più importanti negli Stati Uniti. </a:t>
            </a:r>
            <a:endParaRPr lang="it-IT" sz="1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toshiba\Desktop\url.jpg"/>
          <p:cNvPicPr>
            <a:picLocks noChangeAspect="1" noChangeArrowheads="1"/>
          </p:cNvPicPr>
          <p:nvPr/>
        </p:nvPicPr>
        <p:blipFill>
          <a:blip r:embed="rId2" cstate="print"/>
          <a:srcRect/>
          <a:stretch>
            <a:fillRect/>
          </a:stretch>
        </p:blipFill>
        <p:spPr bwMode="auto">
          <a:xfrm>
            <a:off x="4114800" y="0"/>
            <a:ext cx="5029199" cy="3553097"/>
          </a:xfrm>
          <a:prstGeom prst="rect">
            <a:avLst/>
          </a:prstGeom>
          <a:noFill/>
        </p:spPr>
      </p:pic>
      <p:pic>
        <p:nvPicPr>
          <p:cNvPr id="4099" name="Picture 3" descr="C:\Users\toshiba\Desktop\url.jpg"/>
          <p:cNvPicPr>
            <a:picLocks noChangeAspect="1" noChangeArrowheads="1"/>
          </p:cNvPicPr>
          <p:nvPr/>
        </p:nvPicPr>
        <p:blipFill>
          <a:blip r:embed="rId3" cstate="print"/>
          <a:srcRect/>
          <a:stretch>
            <a:fillRect/>
          </a:stretch>
        </p:blipFill>
        <p:spPr bwMode="auto">
          <a:xfrm>
            <a:off x="0" y="0"/>
            <a:ext cx="3931920" cy="3553097"/>
          </a:xfrm>
          <a:prstGeom prst="rect">
            <a:avLst/>
          </a:prstGeom>
          <a:noFill/>
        </p:spPr>
      </p:pic>
      <p:sp>
        <p:nvSpPr>
          <p:cNvPr id="6" name="CasellaDiTesto 5"/>
          <p:cNvSpPr txBox="1"/>
          <p:nvPr/>
        </p:nvSpPr>
        <p:spPr>
          <a:xfrm>
            <a:off x="0" y="3892732"/>
            <a:ext cx="9144000" cy="2031325"/>
          </a:xfrm>
          <a:prstGeom prst="rect">
            <a:avLst/>
          </a:prstGeom>
          <a:noFill/>
        </p:spPr>
        <p:txBody>
          <a:bodyPr wrap="square" rtlCol="0">
            <a:spAutoFit/>
          </a:bodyPr>
          <a:lstStyle/>
          <a:p>
            <a:pPr>
              <a:buFont typeface="Arial" pitchFamily="34" charset="0"/>
              <a:buChar char="•"/>
            </a:pPr>
            <a:r>
              <a:rPr lang="it-IT" sz="1400" dirty="0" smtClean="0"/>
              <a:t>Si estende su una superficie di 12.000 metri quadrati, è rigorosamente bianco, rivestito di pannelli d’acciaio smaltati.</a:t>
            </a:r>
          </a:p>
          <a:p>
            <a:pPr>
              <a:buFont typeface="Arial" pitchFamily="34" charset="0"/>
              <a:buChar char="•"/>
            </a:pPr>
            <a:r>
              <a:rPr lang="it-IT" sz="1400" dirty="0" smtClean="0"/>
              <a:t>La pianta è costituita da quattro quadranti, uno dei quali occupato dal monumentale ingresso e dall’atrio che, vero e proprio centro del museo, si eleva su quattro piani. Come nell’</a:t>
            </a:r>
            <a:r>
              <a:rPr lang="it-IT" sz="1400" dirty="0" err="1" smtClean="0"/>
              <a:t>Atheneum</a:t>
            </a:r>
            <a:r>
              <a:rPr lang="it-IT" sz="1400" dirty="0" smtClean="0"/>
              <a:t>, l’accesso è affidato ad una lunga rampa la cui funzione di raccordo tra esterno ed interno, e di taglio netto tra i corpi di fabbrica ai suoi lati, è profondamente sviluppata. Alla fine della rampa si fa strada tra i volumi rettilinei quello circolare dell’ingresso, vetrato, caratterizzato da un motivo di anse che agganciano tra loro i vari piani, dalla forte suggestione con quello a decoro della cupola monolitica del Mausoleo di Teodorico a Ravenna. </a:t>
            </a:r>
          </a:p>
          <a:p>
            <a:endParaRPr lang="it-IT" sz="1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39800" y="143933"/>
            <a:ext cx="7162800" cy="745066"/>
          </a:xfrm>
        </p:spPr>
        <p:txBody>
          <a:bodyPr>
            <a:normAutofit/>
          </a:bodyPr>
          <a:lstStyle/>
          <a:p>
            <a:r>
              <a:rPr lang="it-IT" sz="3600" dirty="0" smtClean="0">
                <a:solidFill>
                  <a:schemeClr val="tx1"/>
                </a:solidFill>
                <a:latin typeface="Times New Roman" pitchFamily="18" charset="0"/>
                <a:cs typeface="Times New Roman" pitchFamily="18" charset="0"/>
              </a:rPr>
              <a:t>Smith House</a:t>
            </a:r>
            <a:endParaRPr lang="it-IT" sz="3600" dirty="0">
              <a:solidFill>
                <a:schemeClr val="tx1"/>
              </a:solidFill>
              <a:latin typeface="Times New Roman" pitchFamily="18" charset="0"/>
              <a:cs typeface="Times New Roman" pitchFamily="18" charset="0"/>
            </a:endParaRPr>
          </a:p>
        </p:txBody>
      </p:sp>
      <p:pic>
        <p:nvPicPr>
          <p:cNvPr id="4098" name="Picture 2" descr="C:\Users\Utente\Desktop\5° Anno\Foto Richard Meier\cid_1126770230_9c.jpg"/>
          <p:cNvPicPr>
            <a:picLocks noChangeAspect="1" noChangeArrowheads="1"/>
          </p:cNvPicPr>
          <p:nvPr/>
        </p:nvPicPr>
        <p:blipFill>
          <a:blip r:embed="rId2" cstate="print"/>
          <a:srcRect/>
          <a:stretch>
            <a:fillRect/>
          </a:stretch>
        </p:blipFill>
        <p:spPr bwMode="auto">
          <a:xfrm>
            <a:off x="189972" y="1100668"/>
            <a:ext cx="5152496" cy="4819566"/>
          </a:xfrm>
          <a:prstGeom prst="rect">
            <a:avLst/>
          </a:prstGeom>
          <a:noFill/>
        </p:spPr>
      </p:pic>
      <p:sp>
        <p:nvSpPr>
          <p:cNvPr id="5" name="CasellaDiTesto 4"/>
          <p:cNvSpPr txBox="1"/>
          <p:nvPr/>
        </p:nvSpPr>
        <p:spPr>
          <a:xfrm>
            <a:off x="5969000" y="1422400"/>
            <a:ext cx="2667000" cy="1569660"/>
          </a:xfrm>
          <a:prstGeom prst="rect">
            <a:avLst/>
          </a:prstGeom>
          <a:noFill/>
        </p:spPr>
        <p:txBody>
          <a:bodyPr wrap="square" rtlCol="0">
            <a:spAutoFit/>
          </a:bodyPr>
          <a:lstStyle/>
          <a:p>
            <a:r>
              <a:rPr lang="it-IT" sz="1600" dirty="0" smtClean="0">
                <a:latin typeface="Times New Roman" pitchFamily="18" charset="0"/>
                <a:cs typeface="Times New Roman" pitchFamily="18" charset="0"/>
              </a:rPr>
              <a:t>- Costruita tra il 1965 e il 1967, è il primo lavoro di Meier</a:t>
            </a:r>
          </a:p>
          <a:p>
            <a:endParaRPr lang="it-IT" sz="1600" dirty="0" smtClean="0">
              <a:latin typeface="Times New Roman" pitchFamily="18" charset="0"/>
              <a:cs typeface="Times New Roman" pitchFamily="18" charset="0"/>
            </a:endParaRPr>
          </a:p>
          <a:p>
            <a:r>
              <a:rPr lang="it-IT" sz="1600" dirty="0" smtClean="0">
                <a:latin typeface="Times New Roman" pitchFamily="18" charset="0"/>
                <a:cs typeface="Times New Roman" pitchFamily="18" charset="0"/>
              </a:rPr>
              <a:t>- Si trova nel comune di Darien, nel Connecticut</a:t>
            </a:r>
            <a:endParaRPr lang="it-IT" sz="1600" dirty="0">
              <a:latin typeface="Times New Roman" pitchFamily="18" charset="0"/>
              <a:cs typeface="Times New Roman" pitchFamily="18" charset="0"/>
            </a:endParaRPr>
          </a:p>
        </p:txBody>
      </p:sp>
      <p:pic>
        <p:nvPicPr>
          <p:cNvPr id="4099" name="Picture 3" descr="C:\Users\Utente\Desktop\5° Anno\Foto Richard Meier\smithHouse_H2-377.jpg"/>
          <p:cNvPicPr>
            <a:picLocks noChangeAspect="1" noChangeArrowheads="1"/>
          </p:cNvPicPr>
          <p:nvPr/>
        </p:nvPicPr>
        <p:blipFill>
          <a:blip r:embed="rId3" cstate="print"/>
          <a:srcRect/>
          <a:stretch>
            <a:fillRect/>
          </a:stretch>
        </p:blipFill>
        <p:spPr bwMode="auto">
          <a:xfrm>
            <a:off x="5493281" y="4055534"/>
            <a:ext cx="3582052" cy="2328334"/>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443</TotalTime>
  <Words>1056</Words>
  <Application>Microsoft Office PowerPoint</Application>
  <PresentationFormat>Presentazione su schermo (4:3)</PresentationFormat>
  <Paragraphs>45</Paragraphs>
  <Slides>13</Slides>
  <Notes>0</Notes>
  <HiddenSlides>0</HiddenSlides>
  <MMClips>0</MMClips>
  <ScaleCrop>false</ScaleCrop>
  <HeadingPairs>
    <vt:vector size="4" baseType="variant">
      <vt:variant>
        <vt:lpstr>Tema</vt:lpstr>
      </vt:variant>
      <vt:variant>
        <vt:i4>1</vt:i4>
      </vt:variant>
      <vt:variant>
        <vt:lpstr>Titoli diapositive</vt:lpstr>
      </vt:variant>
      <vt:variant>
        <vt:i4>13</vt:i4>
      </vt:variant>
    </vt:vector>
  </HeadingPairs>
  <TitlesOfParts>
    <vt:vector size="14" baseType="lpstr">
      <vt:lpstr>Apex</vt:lpstr>
      <vt:lpstr>Richard Meier</vt:lpstr>
      <vt:lpstr>New York Five</vt:lpstr>
      <vt:lpstr>MUSEO D'ARTE CONTEMPORANEA (Barcelona | Spagna, 1987-1995)</vt:lpstr>
      <vt:lpstr>Diapositiva 4</vt:lpstr>
      <vt:lpstr>Chiesa del Giubileo</vt:lpstr>
      <vt:lpstr>Diapositiva 6</vt:lpstr>
      <vt:lpstr>Diapositiva 7</vt:lpstr>
      <vt:lpstr>Diapositiva 8</vt:lpstr>
      <vt:lpstr>Smith House</vt:lpstr>
      <vt:lpstr>Diapositiva 10</vt:lpstr>
      <vt:lpstr>Diapositiva 11</vt:lpstr>
      <vt:lpstr>Getty Center</vt:lpstr>
      <vt:lpstr>Diapositiva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toshiba</dc:creator>
  <cp:lastModifiedBy>Utente</cp:lastModifiedBy>
  <cp:revision>38</cp:revision>
  <dcterms:created xsi:type="dcterms:W3CDTF">2014-09-16T21:28:23Z</dcterms:created>
  <dcterms:modified xsi:type="dcterms:W3CDTF">2015-03-29T23:53:44Z</dcterms:modified>
</cp:coreProperties>
</file>