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8" r:id="rId10"/>
    <p:sldId id="269" r:id="rId11"/>
    <p:sldId id="263" r:id="rId12"/>
    <p:sldId id="264" r:id="rId13"/>
    <p:sldId id="265" r:id="rId14"/>
    <p:sldId id="266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A035-A13A-424D-9E28-81F08A163925}" type="datetimeFigureOut">
              <a:rPr lang="it-IT" smtClean="0"/>
              <a:t>23/03/2015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1A2B-1D22-403A-A999-D011EAE3492E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A035-A13A-424D-9E28-81F08A163925}" type="datetimeFigureOut">
              <a:rPr lang="it-IT" smtClean="0"/>
              <a:t>23/03/2015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1A2B-1D22-403A-A999-D011EAE3492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A035-A13A-424D-9E28-81F08A163925}" type="datetimeFigureOut">
              <a:rPr lang="it-IT" smtClean="0"/>
              <a:t>23/03/2015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1A2B-1D22-403A-A999-D011EAE3492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A035-A13A-424D-9E28-81F08A163925}" type="datetimeFigureOut">
              <a:rPr lang="it-IT" smtClean="0"/>
              <a:t>23/03/2015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1A2B-1D22-403A-A999-D011EAE3492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A035-A13A-424D-9E28-81F08A163925}" type="datetimeFigureOut">
              <a:rPr lang="it-IT" smtClean="0"/>
              <a:t>23/03/2015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1A2B-1D22-403A-A999-D011EAE3492E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A035-A13A-424D-9E28-81F08A163925}" type="datetimeFigureOut">
              <a:rPr lang="it-IT" smtClean="0"/>
              <a:t>23/03/2015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1A2B-1D22-403A-A999-D011EAE3492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A035-A13A-424D-9E28-81F08A163925}" type="datetimeFigureOut">
              <a:rPr lang="it-IT" smtClean="0"/>
              <a:t>23/03/2015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1A2B-1D22-403A-A999-D011EAE3492E}" type="slidenum">
              <a:rPr lang="it-IT" smtClean="0"/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A035-A13A-424D-9E28-81F08A163925}" type="datetimeFigureOut">
              <a:rPr lang="it-IT" smtClean="0"/>
              <a:t>23/03/2015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1A2B-1D22-403A-A999-D011EAE3492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A035-A13A-424D-9E28-81F08A163925}" type="datetimeFigureOut">
              <a:rPr lang="it-IT" smtClean="0"/>
              <a:t>23/03/2015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1A2B-1D22-403A-A999-D011EAE3492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A035-A13A-424D-9E28-81F08A163925}" type="datetimeFigureOut">
              <a:rPr lang="it-IT" smtClean="0"/>
              <a:t>23/03/2015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1A2B-1D22-403A-A999-D011EAE3492E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A035-A13A-424D-9E28-81F08A163925}" type="datetimeFigureOut">
              <a:rPr lang="it-IT" smtClean="0"/>
              <a:t>23/03/2015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1A2B-1D22-403A-A999-D011EAE3492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410A035-A13A-424D-9E28-81F08A163925}" type="datetimeFigureOut">
              <a:rPr lang="it-IT" smtClean="0"/>
              <a:t>23/03/2015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FDD1A2B-1D22-403A-A999-D011EAE3492E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550224" cy="1368152"/>
          </a:xfrm>
        </p:spPr>
        <p:txBody>
          <a:bodyPr/>
          <a:lstStyle/>
          <a:p>
            <a:r>
              <a:rPr lang="it-IT" sz="6500" dirty="0" smtClean="0">
                <a:solidFill>
                  <a:schemeClr val="bg1">
                    <a:lumMod val="95000"/>
                  </a:schemeClr>
                </a:solidFill>
              </a:rPr>
              <a:t>Ferrara nel 1400-1500</a:t>
            </a:r>
            <a:endParaRPr lang="it-IT" sz="65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4" y="1916832"/>
            <a:ext cx="7602529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6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564"/>
            <a:ext cx="4464496" cy="521381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074" y="983564"/>
            <a:ext cx="4577926" cy="5199608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8887" y="6211669"/>
            <a:ext cx="9125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Nelle immagini è possibile confrontare l’influenza dell’architettura Rinascimentale simile in due città diverse sia geograficamente che urbanisticamente.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0" y="337233"/>
            <a:ext cx="4445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Palazzo dei Diamanti (Ferrara, </a:t>
            </a:r>
            <a:r>
              <a:rPr lang="it-IT" dirty="0"/>
              <a:t>A</a:t>
            </a:r>
            <a:r>
              <a:rPr lang="it-IT" dirty="0" smtClean="0"/>
              <a:t>rch. Rossetti, 1492)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748839" y="360444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Palazzo Orsini di Gravina (Napoli, Arch. D’Agnolo, 1513)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944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1520" y="1127270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Gli scopi principali erano essenzialmente quello di espandere l'area cittadina e quello di rinforzare il sistema difensivo delle mura </a:t>
            </a:r>
            <a:r>
              <a:rPr lang="it-IT" dirty="0" smtClean="0"/>
              <a:t>che sono </a:t>
            </a:r>
            <a:r>
              <a:rPr lang="it-IT" dirty="0"/>
              <a:t>fra i più arcaici esempi di </a:t>
            </a:r>
            <a:r>
              <a:rPr lang="it-IT" dirty="0" smtClean="0"/>
              <a:t>fortificazione alla moderna.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193090" y="542494"/>
            <a:ext cx="5328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/>
              <a:t>FERRARA CITTA’ ALL’AVANGUARDIA</a:t>
            </a:r>
            <a:endParaRPr lang="it-IT" sz="2200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2043316"/>
            <a:ext cx="8267700" cy="364807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220072" y="580526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Mura </a:t>
            </a:r>
            <a:r>
              <a:rPr lang="it-IT" dirty="0" err="1"/>
              <a:t>Rossettiane</a:t>
            </a:r>
            <a:r>
              <a:rPr lang="it-IT" dirty="0"/>
              <a:t> di Ferrara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306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7" y="69269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Fu l'architetto</a:t>
            </a:r>
            <a:r>
              <a:rPr lang="it-IT" dirty="0"/>
              <a:t> </a:t>
            </a:r>
            <a:r>
              <a:rPr lang="it-IT" dirty="0" smtClean="0"/>
              <a:t>Biagio Rossetti</a:t>
            </a:r>
            <a:r>
              <a:rPr lang="it-IT" dirty="0"/>
              <a:t> il quale seguì sia le direttive imposte dal duca d'Este sia le direttive del </a:t>
            </a:r>
            <a:r>
              <a:rPr lang="it-IT" dirty="0" smtClean="0"/>
              <a:t>Rinascimento</a:t>
            </a:r>
            <a:r>
              <a:rPr lang="it-IT" dirty="0"/>
              <a:t> in fatto di aree urbane. Rossetti nell'ideare l'addizione delineò un tracciato della città che avrebbe inglobato al suo interno le già presenti caratteristiche medioevali con le nuove concezioni </a:t>
            </a:r>
            <a:r>
              <a:rPr lang="it-IT" dirty="0" smtClean="0"/>
              <a:t>rinascimentali.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965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700808"/>
            <a:ext cx="8778240" cy="350326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83568" y="544522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L'interno è a </a:t>
            </a:r>
            <a:r>
              <a:rPr lang="it-IT" dirty="0" smtClean="0"/>
              <a:t>navata</a:t>
            </a:r>
            <a:r>
              <a:rPr lang="it-IT" dirty="0"/>
              <a:t> unica, di proporzioni grandiose, con sei cappelle laterali. Il coro ligneo proveniva dalla chiesa </a:t>
            </a:r>
            <a:r>
              <a:rPr lang="it-IT" dirty="0" smtClean="0"/>
              <a:t>di GTA</a:t>
            </a:r>
            <a:r>
              <a:rPr lang="it-IT" dirty="0"/>
              <a:t> </a:t>
            </a:r>
            <a:r>
              <a:rPr lang="it-IT" dirty="0" smtClean="0"/>
              <a:t>Sant’Andreas.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292080" y="6298967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Ferrara 1452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99592" y="764704"/>
            <a:ext cx="69847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Chiesa di San Cristoforo alla Certosa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12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004048" y="2564904"/>
            <a:ext cx="2722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facciata era incompiuta fino al </a:t>
            </a:r>
            <a:r>
              <a:rPr lang="it-IT" dirty="0" smtClean="0"/>
              <a:t>1769 </a:t>
            </a:r>
            <a:r>
              <a:rPr lang="it-IT" dirty="0"/>
              <a:t>quando venne aggiunto il monumentale portale marmoreo.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39374"/>
            <a:ext cx="4176464" cy="556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2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29428" y="787711"/>
            <a:ext cx="8748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</a:t>
            </a:r>
            <a:r>
              <a:rPr lang="it-IT" dirty="0" smtClean="0"/>
              <a:t>etto </a:t>
            </a:r>
            <a:r>
              <a:rPr lang="it-IT" dirty="0"/>
              <a:t>anche palazzo </a:t>
            </a:r>
            <a:r>
              <a:rPr lang="it-IT" dirty="0" smtClean="0"/>
              <a:t>di Ludovico il Moro, </a:t>
            </a:r>
            <a:r>
              <a:rPr lang="it-IT" dirty="0"/>
              <a:t>si trova </a:t>
            </a:r>
            <a:r>
              <a:rPr lang="it-IT" dirty="0" smtClean="0"/>
              <a:t>a Ferrara, oggi </a:t>
            </a:r>
            <a:r>
              <a:rPr lang="it-IT" dirty="0"/>
              <a:t>ospita il Museo archeologico nazionale di Ferrara.</a:t>
            </a:r>
          </a:p>
          <a:p>
            <a:r>
              <a:rPr lang="it-IT" dirty="0"/>
              <a:t>Sebbene incompiuto costituisce a pieno titolo uno dei maggiori capolavori dell' architetto </a:t>
            </a:r>
            <a:r>
              <a:rPr lang="it-IT" dirty="0" smtClean="0"/>
              <a:t>Biagio Rossetti.</a:t>
            </a:r>
            <a:endParaRPr lang="it-IT" dirty="0"/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699792" y="350376"/>
            <a:ext cx="31403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200" b="1" dirty="0" smtClean="0"/>
              <a:t>PALAZZO COSTABILI</a:t>
            </a:r>
            <a:endParaRPr lang="it-IT" sz="22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60848"/>
            <a:ext cx="756084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3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4536504" cy="630165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076056" y="6336983"/>
            <a:ext cx="2669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Cortile d'onore del palazzo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436096" y="1628800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Biagio Rossetti</a:t>
            </a:r>
            <a:r>
              <a:rPr lang="it-IT" dirty="0"/>
              <a:t> </a:t>
            </a:r>
            <a:r>
              <a:rPr lang="it-IT" dirty="0" smtClean="0"/>
              <a:t>iniziò </a:t>
            </a:r>
            <a:r>
              <a:rPr lang="it-IT" dirty="0"/>
              <a:t>la costruzione della </a:t>
            </a:r>
            <a:r>
              <a:rPr lang="it-IT" dirty="0" smtClean="0"/>
              <a:t>dimora nel</a:t>
            </a:r>
            <a:r>
              <a:rPr lang="it-IT" dirty="0"/>
              <a:t> </a:t>
            </a:r>
            <a:r>
              <a:rPr lang="it-IT" dirty="0" smtClean="0"/>
              <a:t>1495</a:t>
            </a:r>
            <a:r>
              <a:rPr lang="it-IT" dirty="0"/>
              <a:t> </a:t>
            </a:r>
            <a:r>
              <a:rPr lang="it-IT" dirty="0" smtClean="0"/>
              <a:t>i </a:t>
            </a:r>
            <a:r>
              <a:rPr lang="it-IT" dirty="0"/>
              <a:t>lavori terminarono già nel </a:t>
            </a:r>
            <a:r>
              <a:rPr lang="it-IT" dirty="0" smtClean="0"/>
              <a:t>1504.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739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83" y="1544018"/>
            <a:ext cx="8047607" cy="5238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265372" y="373372"/>
            <a:ext cx="4392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/>
              <a:t>CHIESA DI SAN BENEDETTO</a:t>
            </a:r>
            <a:endParaRPr lang="it-IT" sz="22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77352" y="620688"/>
            <a:ext cx="7911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facciata e il corpo basilicale presentano linee tipicamente </a:t>
            </a:r>
            <a:r>
              <a:rPr lang="it-IT" dirty="0" smtClean="0"/>
              <a:t>rinascimentali, </a:t>
            </a:r>
            <a:r>
              <a:rPr lang="it-IT" dirty="0"/>
              <a:t>con le </a:t>
            </a:r>
            <a:r>
              <a:rPr lang="it-IT" dirty="0" smtClean="0"/>
              <a:t>volute, </a:t>
            </a:r>
            <a:r>
              <a:rPr lang="it-IT" dirty="0"/>
              <a:t>ispirate a </a:t>
            </a:r>
            <a:r>
              <a:rPr lang="it-IT" dirty="0" smtClean="0"/>
              <a:t>Leon Battista Alberti, </a:t>
            </a:r>
            <a:r>
              <a:rPr lang="it-IT" dirty="0"/>
              <a:t>e le </a:t>
            </a:r>
            <a:r>
              <a:rPr lang="it-IT" dirty="0" smtClean="0"/>
              <a:t>lesene</a:t>
            </a:r>
            <a:r>
              <a:rPr lang="it-IT" dirty="0"/>
              <a:t> in marmo che spiccano sul cotto delle pareti. </a:t>
            </a:r>
            <a:r>
              <a:rPr lang="it-IT" dirty="0" smtClean="0"/>
              <a:t>è </a:t>
            </a:r>
            <a:r>
              <a:rPr lang="it-IT" dirty="0"/>
              <a:t>stata eretta fra il </a:t>
            </a:r>
            <a:r>
              <a:rPr lang="it-IT" dirty="0" smtClean="0"/>
              <a:t>1496 e </a:t>
            </a:r>
            <a:r>
              <a:rPr lang="it-IT" dirty="0"/>
              <a:t>il </a:t>
            </a:r>
            <a:r>
              <a:rPr lang="it-IT" dirty="0" smtClean="0"/>
              <a:t>1553.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913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853497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 meta del 1400 la città presentava un’urbanistica di tipo medievale con borghi e piazze, la più importante Piazza Trento e Trieste (in foto).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02786"/>
            <a:ext cx="6192180" cy="464413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691680" y="404664"/>
            <a:ext cx="58321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/>
              <a:t>IL MEDIOEVO A FERRARA</a:t>
            </a:r>
            <a:endParaRPr lang="it-IT" sz="2200" b="1" dirty="0"/>
          </a:p>
        </p:txBody>
      </p:sp>
    </p:spTree>
    <p:extLst>
      <p:ext uri="{BB962C8B-B14F-4D97-AF65-F5344CB8AC3E}">
        <p14:creationId xmlns:p14="http://schemas.microsoft.com/office/powerpoint/2010/main" val="89591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23528" y="40466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I borghi  </a:t>
            </a:r>
            <a:r>
              <a:rPr lang="it-IT" dirty="0" smtClean="0"/>
              <a:t>erano posti sia all’intero della possente cinta muraria che all’esterno, in foto si può vedere Porta Romana, contenuta nel complesso di Borgo Superiore.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48" y="1050994"/>
            <a:ext cx="6819080" cy="5114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78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27" y="332656"/>
            <a:ext cx="7330027" cy="5631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1619672" y="620489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Ferrara e i confini delineati dalle mura e dal fossato.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118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2087"/>
            <a:ext cx="8424936" cy="4475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3347864" y="5406527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Ferrara vista dall’alto oggi.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5153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99592" y="63529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 evidenziare l’importanza storica e culturale della città di Ferrara la omaggiamo con una famosa citazione di Giosuè Carducci.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259631" y="5157192"/>
            <a:ext cx="62646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i="1" dirty="0"/>
              <a:t>Salve Ferrara, </a:t>
            </a:r>
            <a:r>
              <a:rPr lang="it-IT" sz="2200" b="1" i="1" dirty="0" err="1"/>
              <a:t>co'l</a:t>
            </a:r>
            <a:r>
              <a:rPr lang="it-IT" sz="2200" b="1" i="1" dirty="0"/>
              <a:t> tuo fato in pugno | Ultima nata, creatura nova | De l'</a:t>
            </a:r>
            <a:r>
              <a:rPr lang="it-IT" sz="2200" b="1" i="1" dirty="0" err="1"/>
              <a:t>Appennin</a:t>
            </a:r>
            <a:r>
              <a:rPr lang="it-IT" sz="2200" b="1" i="1" dirty="0"/>
              <a:t>, del Po, del faticoso | Dolore umano! </a:t>
            </a:r>
            <a:endParaRPr lang="it-IT" sz="2200" b="1" i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78628"/>
            <a:ext cx="6768752" cy="389033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5135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835696" y="548680"/>
            <a:ext cx="4536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/>
              <a:t>L’ADDIZIONE ERCULEA</a:t>
            </a:r>
            <a:endParaRPr lang="it-IT" sz="2200" b="1" dirty="0"/>
          </a:p>
        </p:txBody>
      </p:sp>
      <p:grpSp>
        <p:nvGrpSpPr>
          <p:cNvPr id="3" name="Gruppo 2"/>
          <p:cNvGrpSpPr/>
          <p:nvPr/>
        </p:nvGrpSpPr>
        <p:grpSpPr>
          <a:xfrm>
            <a:off x="289039" y="979567"/>
            <a:ext cx="8676456" cy="2123659"/>
            <a:chOff x="289039" y="979567"/>
            <a:chExt cx="8676456" cy="2123659"/>
          </a:xfrm>
        </p:grpSpPr>
        <p:sp>
          <p:nvSpPr>
            <p:cNvPr id="5" name="CasellaDiTesto 4"/>
            <p:cNvSpPr txBox="1"/>
            <p:nvPr/>
          </p:nvSpPr>
          <p:spPr>
            <a:xfrm>
              <a:off x="323528" y="979567"/>
              <a:ext cx="80648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L'</a:t>
              </a:r>
              <a:r>
                <a:rPr lang="it-IT" b="1" dirty="0"/>
                <a:t>Addizione Erculea</a:t>
              </a:r>
              <a:r>
                <a:rPr lang="it-IT" dirty="0"/>
                <a:t> è un'opera </a:t>
              </a:r>
              <a:r>
                <a:rPr lang="it-IT" dirty="0" smtClean="0"/>
                <a:t>urbanistica che </a:t>
              </a:r>
              <a:r>
                <a:rPr lang="it-IT" dirty="0"/>
                <a:t>si ebbe a </a:t>
              </a:r>
              <a:r>
                <a:rPr lang="it-IT" dirty="0" smtClean="0"/>
                <a:t>Ferrara tra </a:t>
              </a:r>
              <a:r>
                <a:rPr lang="it-IT" dirty="0"/>
                <a:t>la fine del </a:t>
              </a:r>
              <a:r>
                <a:rPr lang="it-IT" dirty="0" smtClean="0"/>
                <a:t>Quattrocento</a:t>
              </a:r>
              <a:r>
                <a:rPr lang="it-IT" dirty="0"/>
                <a:t> e gli inizi del </a:t>
              </a:r>
              <a:r>
                <a:rPr lang="it-IT" dirty="0" smtClean="0"/>
                <a:t>Cinquecento, </a:t>
              </a:r>
              <a:r>
                <a:rPr lang="it-IT" dirty="0"/>
                <a:t>la prima nel suo genere, per estensione e organicità, in </a:t>
              </a:r>
              <a:r>
                <a:rPr lang="it-IT" dirty="0" smtClean="0"/>
                <a:t>Europa.</a:t>
              </a:r>
              <a:endParaRPr lang="it-IT" dirty="0"/>
            </a:p>
          </p:txBody>
        </p:sp>
        <p:sp>
          <p:nvSpPr>
            <p:cNvPr id="2" name="CasellaDiTesto 1"/>
            <p:cNvSpPr txBox="1"/>
            <p:nvPr/>
          </p:nvSpPr>
          <p:spPr>
            <a:xfrm>
              <a:off x="289039" y="1902897"/>
              <a:ext cx="86764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L‘opera </a:t>
              </a:r>
              <a:r>
                <a:rPr lang="it-IT" dirty="0"/>
                <a:t>di maggiore rilievo la si fa ricondurre alla concezione dell'insieme dei palazzi e delle strade che avrebbero composto </a:t>
              </a:r>
              <a:r>
                <a:rPr lang="it-IT" dirty="0" smtClean="0"/>
                <a:t>l’Addizione Erculea. </a:t>
              </a:r>
            </a:p>
            <a:p>
              <a:r>
                <a:rPr lang="it-IT" dirty="0" smtClean="0"/>
                <a:t>Rossetti </a:t>
              </a:r>
              <a:r>
                <a:rPr lang="it-IT" dirty="0"/>
                <a:t>progettò un tracciato viabilistico rinascimentale basato sullo schema romano del </a:t>
              </a:r>
              <a:r>
                <a:rPr lang="it-IT" dirty="0" smtClean="0"/>
                <a:t>cardine</a:t>
              </a:r>
              <a:r>
                <a:rPr lang="it-IT" dirty="0"/>
                <a:t> e del </a:t>
              </a:r>
              <a:r>
                <a:rPr lang="it-IT" dirty="0" smtClean="0"/>
                <a:t>decumano.</a:t>
              </a:r>
              <a:endParaRPr lang="it-IT" dirty="0"/>
            </a:p>
          </p:txBody>
        </p:sp>
      </p:grp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03226"/>
            <a:ext cx="7632848" cy="3717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880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71809" y="1472731"/>
            <a:ext cx="8351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Fu  </a:t>
            </a:r>
            <a:r>
              <a:rPr lang="it-IT" b="1" dirty="0"/>
              <a:t>Ercole I</a:t>
            </a:r>
            <a:r>
              <a:rPr lang="it-IT" dirty="0"/>
              <a:t> a </a:t>
            </a:r>
            <a:r>
              <a:rPr lang="it-IT" dirty="0" smtClean="0"/>
              <a:t>realizzare quest</a:t>
            </a:r>
            <a:r>
              <a:rPr lang="it-IT" dirty="0"/>
              <a:t>’ opera urbanistica, un vero e proprio raddoppio della città su principi razionali, affidandone la realizzazione all'architetto Biagio Rossetti.</a:t>
            </a:r>
          </a:p>
          <a:p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334407" y="2780928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 partire </a:t>
            </a:r>
            <a:r>
              <a:rPr lang="it-IT" dirty="0" smtClean="0"/>
              <a:t>dal Castello Estense</a:t>
            </a:r>
            <a:r>
              <a:rPr lang="it-IT" dirty="0"/>
              <a:t> fu costruita una via in direzione sud-nord, il </a:t>
            </a:r>
            <a:r>
              <a:rPr lang="it-IT" i="1" dirty="0"/>
              <a:t>Viale degli Angeli</a:t>
            </a:r>
            <a:r>
              <a:rPr lang="it-IT" dirty="0"/>
              <a:t>, che arrivava sino alla </a:t>
            </a:r>
            <a:r>
              <a:rPr lang="it-IT" i="1" dirty="0"/>
              <a:t>Porta degli Angeli</a:t>
            </a:r>
            <a:r>
              <a:rPr lang="it-IT" dirty="0"/>
              <a:t> situata in corrispondenza delle mura </a:t>
            </a:r>
            <a:r>
              <a:rPr lang="it-IT" dirty="0" smtClean="0"/>
              <a:t>nord.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dalla Porta a Mare sino alla Porta a Po venne delineata una </a:t>
            </a:r>
            <a:r>
              <a:rPr lang="it-IT" dirty="0" smtClean="0"/>
              <a:t>strada che </a:t>
            </a:r>
            <a:r>
              <a:rPr lang="it-IT" dirty="0"/>
              <a:t>collegasse le due porte principali e che avrebbe tagliato la città in due.</a:t>
            </a:r>
          </a:p>
          <a:p>
            <a:r>
              <a:rPr lang="it-IT" dirty="0"/>
              <a:t>All'incrocio fra il </a:t>
            </a:r>
            <a:r>
              <a:rPr lang="it-IT" i="1" dirty="0"/>
              <a:t>cardo</a:t>
            </a:r>
            <a:r>
              <a:rPr lang="it-IT" dirty="0"/>
              <a:t> e il </a:t>
            </a:r>
            <a:r>
              <a:rPr lang="it-IT" i="1" dirty="0" err="1"/>
              <a:t>decumanus</a:t>
            </a:r>
            <a:r>
              <a:rPr lang="it-IT" dirty="0"/>
              <a:t> pose il </a:t>
            </a:r>
            <a:r>
              <a:rPr lang="it-IT" i="1" dirty="0"/>
              <a:t>Quadrivio degli Angeli</a:t>
            </a:r>
            <a:r>
              <a:rPr lang="it-IT" dirty="0"/>
              <a:t> ovvero l'insieme degli angoli dei tre palazzi che vi si affacciavano formati dal </a:t>
            </a:r>
            <a:r>
              <a:rPr lang="it-IT" dirty="0" smtClean="0"/>
              <a:t>Palazzo dei Diamanti.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661710" y="719716"/>
            <a:ext cx="35543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200" b="1" dirty="0" smtClean="0"/>
              <a:t>IL LAVORO DI ERCOLE I</a:t>
            </a:r>
            <a:endParaRPr lang="it-IT" sz="2200" b="1" dirty="0"/>
          </a:p>
        </p:txBody>
      </p:sp>
    </p:spTree>
    <p:extLst>
      <p:ext uri="{BB962C8B-B14F-4D97-AF65-F5344CB8AC3E}">
        <p14:creationId xmlns:p14="http://schemas.microsoft.com/office/powerpoint/2010/main" val="398834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04664"/>
            <a:ext cx="7620000" cy="50863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483769" y="5877272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Castello Estense edificato nel 1385, da qui parte il Viale Degli Angeli decumano di Ferrara.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5693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155</TotalTime>
  <Words>311</Words>
  <Application>Microsoft Office PowerPoint</Application>
  <PresentationFormat>Presentazione su schermo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NewsPrint</vt:lpstr>
      <vt:lpstr>Ferrara nel 1400-1500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ciro</dc:creator>
  <cp:lastModifiedBy>ciro</cp:lastModifiedBy>
  <cp:revision>16</cp:revision>
  <dcterms:created xsi:type="dcterms:W3CDTF">2015-03-12T14:33:07Z</dcterms:created>
  <dcterms:modified xsi:type="dcterms:W3CDTF">2015-03-23T18:42:25Z</dcterms:modified>
</cp:coreProperties>
</file>