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58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879CC7-0A6D-4C29-A011-28B37D616DE4}" type="datetimeFigureOut">
              <a:rPr lang="it-IT" smtClean="0"/>
              <a:pPr/>
              <a:t>08/06/2015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571CE4-F108-4ED7-A7DE-42A43AA1B3D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062912" cy="1470025"/>
          </a:xfrm>
          <a:noFill/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BAROCCO 1630-1670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148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Il barocco è l’arte della vertigine. Si è letteralmente portati via dall’immaginazione, dall’audacia, dalla bizzarria, dalla ricchezza dei decori, dal delirio permanente, dalla sensualità. </a:t>
            </a:r>
            <a:endParaRPr lang="it-IT" i="1" u="sng" dirty="0" smtClean="0"/>
          </a:p>
          <a:p>
            <a:r>
              <a:rPr lang="it-IT" i="1" u="sng" dirty="0" smtClean="0"/>
              <a:t>Eugène </a:t>
            </a:r>
            <a:r>
              <a:rPr lang="it-IT" i="1" u="sng" dirty="0"/>
              <a:t>Müntz</a:t>
            </a:r>
            <a:endParaRPr lang="it-IT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4437112"/>
            <a:ext cx="6660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caratteristiche fondamentali dell'architettura barocca sono le linee curve, dagli andamenti sinuosi, talvolta con motivi molto complessi, tanto da risultare quasi indecifrabili; inoltre, il forte senso della teatralità spinse l'artista all'esuberanza decorativa, unendo pittura, scultura e stucco nella composizione spaziale e sottolineando il tutto mediante suggestivi giochi di luce ed ombre.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37890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Influenza di Michelangelo Buonarotti.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2780928"/>
            <a:ext cx="536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Termine coniato per indicare lo stile in maniera dispregiativa privilegiando la mancanza di ordine e regolarità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7450105" y="-1232230"/>
            <a:ext cx="461665" cy="2926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it-IT" dirty="0" smtClean="0"/>
              <a:t>VANESSA DE ANGELIS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03848" y="0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Scultura:</a:t>
            </a:r>
          </a:p>
          <a:p>
            <a:r>
              <a:rPr lang="it-IT" dirty="0" smtClean="0"/>
              <a:t>Le statue volevano rappresentare il dramma , la messa in scena.</a:t>
            </a:r>
            <a:endParaRPr lang="it-IT" dirty="0"/>
          </a:p>
        </p:txBody>
      </p:sp>
      <p:pic>
        <p:nvPicPr>
          <p:cNvPr id="8" name="Immagine 7" descr="Beata Ludovica Albertoni, Scultura bern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11500" cy="22479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227687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Beata Ludovica Albertoni</a:t>
            </a:r>
          </a:p>
          <a:p>
            <a:r>
              <a:rPr lang="it-IT" sz="1600" dirty="0" smtClean="0"/>
              <a:t>Gian Lorenzo Bernini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2924944"/>
            <a:ext cx="25557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Musica: </a:t>
            </a:r>
          </a:p>
          <a:p>
            <a:r>
              <a:rPr lang="it-IT" sz="1600" dirty="0" smtClean="0"/>
              <a:t>La rappresentazione dello stile barocco nella musica avviene verso il melodramma.</a:t>
            </a:r>
          </a:p>
          <a:p>
            <a:r>
              <a:rPr lang="it-IT" sz="1600" dirty="0" smtClean="0"/>
              <a:t>Nasce a Firenze ,ed è una rappresentazione teatrale nelle quali i personaggi invece di parlare cantano accompagnati da strumenti musicali. </a:t>
            </a:r>
            <a:r>
              <a:rPr lang="it-IT" sz="1600" dirty="0"/>
              <a:t> </a:t>
            </a:r>
            <a:endParaRPr lang="it-IT" sz="1600" dirty="0" smtClean="0"/>
          </a:p>
          <a:p>
            <a:r>
              <a:rPr lang="it-IT" sz="1600" dirty="0" smtClean="0"/>
              <a:t>Cominciarono </a:t>
            </a:r>
            <a:r>
              <a:rPr lang="it-IT" sz="1600" dirty="0"/>
              <a:t>a distinguersi due generi del melodramma, serio e buffo</a:t>
            </a:r>
            <a:r>
              <a:rPr lang="it-IT" sz="1600" dirty="0" smtClean="0"/>
              <a:t>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12" name="Immagine 11" descr="piccinn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068960"/>
            <a:ext cx="3171916" cy="321297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652120" y="2276872"/>
            <a:ext cx="3491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 </a:t>
            </a:r>
            <a:r>
              <a:rPr lang="it-IT" sz="1600" dirty="0"/>
              <a:t>pittori barocchi, grazie alla maestria nell'uso della prospettiva riuscivano ad ampliare gli spazi architettonici creando spazi irreali che univano il cielo e la terra, per esempio il soffitto della chiesa di Sant'Ignazio a Roma dipinto da Andrea Pozzo </a:t>
            </a:r>
            <a:r>
              <a:rPr lang="it-IT" sz="1600" dirty="0" smtClean="0"/>
              <a:t>(foto) nel </a:t>
            </a:r>
            <a:r>
              <a:rPr lang="it-IT" sz="1600" dirty="0"/>
              <a:t>quale figure reali ondeggiano nell'aria in sospensione tra cielo e </a:t>
            </a:r>
            <a:r>
              <a:rPr lang="it-IT" sz="1600" dirty="0" smtClean="0"/>
              <a:t>terra.</a:t>
            </a:r>
            <a:endParaRPr lang="it-IT" sz="1600" dirty="0"/>
          </a:p>
        </p:txBody>
      </p:sp>
      <p:pic>
        <p:nvPicPr>
          <p:cNvPr id="14" name="Immagine 13" descr="kosciol_sant_ignazio_di_loyola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0"/>
            <a:ext cx="3491880" cy="231200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555776" y="621166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Uno degli esponenti è Niccolò Piccinni.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922114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/>
              <a:t>In architettura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9269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Caratteristiche Principali:</a:t>
            </a:r>
          </a:p>
          <a:p>
            <a:r>
              <a:rPr lang="it-IT" dirty="0" smtClean="0"/>
              <a:t>Chiese a pianta centrale(croce greca);</a:t>
            </a:r>
          </a:p>
          <a:p>
            <a:r>
              <a:rPr lang="it-IT" dirty="0" smtClean="0"/>
              <a:t>Navata Unica;</a:t>
            </a:r>
          </a:p>
          <a:p>
            <a:r>
              <a:rPr lang="it-IT" dirty="0" smtClean="0"/>
              <a:t>Volte a botta;</a:t>
            </a:r>
          </a:p>
          <a:p>
            <a:r>
              <a:rPr lang="it-IT" dirty="0" smtClean="0"/>
              <a:t>La facciata perde importanza architettonica e acquista quella scenografica;</a:t>
            </a:r>
          </a:p>
          <a:p>
            <a:r>
              <a:rPr lang="it-IT" dirty="0" smtClean="0"/>
              <a:t>Chiaroscuri con elementi in piperno, tufo e marmo;</a:t>
            </a:r>
          </a:p>
          <a:p>
            <a:r>
              <a:rPr lang="it-IT" dirty="0" smtClean="0"/>
              <a:t>Tutti gli spazi sono riempiti;</a:t>
            </a:r>
          </a:p>
          <a:p>
            <a:r>
              <a:rPr lang="it-IT" dirty="0" smtClean="0"/>
              <a:t>Curve complesse a spirali.</a:t>
            </a:r>
            <a:endParaRPr lang="it-IT" dirty="0"/>
          </a:p>
        </p:txBody>
      </p:sp>
      <p:pic>
        <p:nvPicPr>
          <p:cNvPr id="12" name="Immagine 11" descr="Napoli_-_Ingresso_San_Gregorio_Arm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708920"/>
            <a:ext cx="2339752" cy="3118450"/>
          </a:xfrm>
          <a:prstGeom prst="rect">
            <a:avLst/>
          </a:prstGeom>
        </p:spPr>
      </p:pic>
      <p:pic>
        <p:nvPicPr>
          <p:cNvPr id="13" name="Immagine 12" descr="ChiesaSanGregorioArmen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80928"/>
            <a:ext cx="2215111" cy="2952327"/>
          </a:xfrm>
          <a:prstGeom prst="rect">
            <a:avLst/>
          </a:prstGeom>
        </p:spPr>
      </p:pic>
      <p:pic>
        <p:nvPicPr>
          <p:cNvPr id="14" name="Immagine 13" descr="Interno_Chiesa_San_Gregorio_Armeno_Napoli_1989458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0"/>
            <a:ext cx="3955368" cy="2636912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347864" y="593467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Chiesa di San Gregorio Armeno, Napoli.</a:t>
            </a:r>
          </a:p>
          <a:p>
            <a:r>
              <a:rPr lang="it-IT" dirty="0" smtClean="0"/>
              <a:t>Giovanni Vincenzo Della Monica e </a:t>
            </a:r>
          </a:p>
          <a:p>
            <a:r>
              <a:rPr lang="it-IT" dirty="0" smtClean="0"/>
              <a:t>Giovan Battista Cavagna 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0"/>
            <a:ext cx="5652120" cy="90872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Principali opere nel mondo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2267744" y="620688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Principali Caratteristiche:</a:t>
            </a:r>
          </a:p>
          <a:p>
            <a:r>
              <a:rPr lang="it-IT" sz="1600" dirty="0" smtClean="0"/>
              <a:t>Stile aulico, monumentale, drammatico, eccessivo ;</a:t>
            </a:r>
          </a:p>
          <a:p>
            <a:r>
              <a:rPr lang="it-IT" sz="1600" dirty="0" smtClean="0"/>
              <a:t>Disegno lineare;</a:t>
            </a:r>
          </a:p>
          <a:p>
            <a:r>
              <a:rPr lang="it-IT" sz="1600" dirty="0" smtClean="0"/>
              <a:t>Caratterizzato da sfarzo;</a:t>
            </a:r>
          </a:p>
          <a:p>
            <a:r>
              <a:rPr lang="it-IT" sz="1600" dirty="0" smtClean="0"/>
              <a:t>Tende all’eccentrico, al bizzarro</a:t>
            </a:r>
            <a:endParaRPr lang="it-IT" sz="1600" dirty="0"/>
          </a:p>
        </p:txBody>
      </p:sp>
      <p:pic>
        <p:nvPicPr>
          <p:cNvPr id="7" name="Immagine 6" descr="Asamikirche monaco di bavi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67744" cy="3092378"/>
          </a:xfrm>
          <a:prstGeom prst="rect">
            <a:avLst/>
          </a:prstGeom>
        </p:spPr>
      </p:pic>
      <p:pic>
        <p:nvPicPr>
          <p:cNvPr id="8" name="Immagine 7" descr="municipio amester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7112"/>
            <a:ext cx="2819805" cy="2114854"/>
          </a:xfrm>
          <a:prstGeom prst="rect">
            <a:avLst/>
          </a:prstGeom>
        </p:spPr>
      </p:pic>
      <p:pic>
        <p:nvPicPr>
          <p:cNvPr id="9" name="Immagine 8" descr="Wilanów varsav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789040"/>
            <a:ext cx="3275856" cy="245689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3068960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Asamikirche Monaco di Baviera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56176" y="29249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Greenwich Hospital, Londra.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648866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Municipio di Amsterdam</a:t>
            </a:r>
            <a:endParaRPr lang="it-IT" dirty="0"/>
          </a:p>
        </p:txBody>
      </p:sp>
      <p:pic>
        <p:nvPicPr>
          <p:cNvPr id="14" name="Immagine 13" descr="greenwich lond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7904" y="692696"/>
            <a:ext cx="2896096" cy="217207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868144" y="6211669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Palazzo di </a:t>
            </a:r>
            <a:r>
              <a:rPr lang="it-IT" dirty="0" err="1" smtClean="0"/>
              <a:t>Wilanòw</a:t>
            </a:r>
            <a:r>
              <a:rPr lang="it-IT" dirty="0" smtClean="0"/>
              <a:t>, Varsavia.</a:t>
            </a:r>
            <a:endParaRPr lang="it-IT" dirty="0"/>
          </a:p>
        </p:txBody>
      </p:sp>
      <p:pic>
        <p:nvPicPr>
          <p:cNvPr id="16" name="Immagine 15" descr="800px-Rennes_-_Parlement_de_Bretagne_-_20080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348880"/>
            <a:ext cx="2877046" cy="1916832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987824" y="43651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Palazzo di Giustizia di </a:t>
            </a:r>
            <a:r>
              <a:rPr lang="it-IT" dirty="0" err="1" smtClean="0"/>
              <a:t>Rennes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La città culla del Barocco Italiano è Roma</a:t>
            </a:r>
            <a:endParaRPr lang="it-IT" dirty="0" smtClean="0"/>
          </a:p>
        </p:txBody>
      </p:sp>
      <p:pic>
        <p:nvPicPr>
          <p:cNvPr id="7" name="Immagine 6" descr="640px-Estasi_di_Santa_Teresabern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2286000" cy="3429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3861048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Estasi di Santa Teresa, Gian Lorenzo Bernini</a:t>
            </a:r>
            <a:endParaRPr lang="it-IT" dirty="0"/>
          </a:p>
        </p:txBody>
      </p:sp>
      <p:pic>
        <p:nvPicPr>
          <p:cNvPr id="9" name="Immagine 8" descr="bern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3786" y="-1"/>
            <a:ext cx="2360214" cy="314096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732240" y="3140968"/>
            <a:ext cx="241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Chiesa di Sant’Andrea al Quirinale ,</a:t>
            </a:r>
          </a:p>
          <a:p>
            <a:r>
              <a:rPr lang="it-IT" dirty="0" smtClean="0"/>
              <a:t>Gian Lorenzo Bernini.</a:t>
            </a:r>
            <a:endParaRPr lang="it-IT" dirty="0"/>
          </a:p>
        </p:txBody>
      </p:sp>
      <p:pic>
        <p:nvPicPr>
          <p:cNvPr id="11" name="Immagine 10" descr="BORRO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692696"/>
            <a:ext cx="1944216" cy="301688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339752" y="371703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San Carlo alle quattro fontane, </a:t>
            </a:r>
          </a:p>
          <a:p>
            <a:r>
              <a:rPr lang="it-IT" dirty="0" smtClean="0"/>
              <a:t>Francesco Borromini.</a:t>
            </a:r>
          </a:p>
          <a:p>
            <a:endParaRPr lang="it-IT" dirty="0"/>
          </a:p>
        </p:txBody>
      </p:sp>
      <p:pic>
        <p:nvPicPr>
          <p:cNvPr id="14" name="Immagine 13" descr="Spadaborromi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999" y="548680"/>
            <a:ext cx="2102847" cy="289416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572000" y="357301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Palazzo Spada,</a:t>
            </a:r>
          </a:p>
          <a:p>
            <a:r>
              <a:rPr lang="it-IT" dirty="0" smtClean="0"/>
              <a:t>Francesco Borromini.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50851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Roma è la capitale per eccellenza del Barocco Italiano, infatti è in essa che ritroviamo tutte le caratteristiche in campo scultoreo , pittorico e architettonico.</a:t>
            </a:r>
          </a:p>
          <a:p>
            <a:r>
              <a:rPr lang="it-IT" dirty="0" smtClean="0"/>
              <a:t>I maggiori esponenti sono Gian Lorenzo Bernini e Francesco Borromini.</a:t>
            </a:r>
          </a:p>
          <a:p>
            <a:r>
              <a:rPr lang="it-IT" dirty="0" smtClean="0"/>
              <a:t>Lo stile di Bernini predilige elementi </a:t>
            </a:r>
            <a:r>
              <a:rPr lang="it-IT" dirty="0"/>
              <a:t>architettonici più rettilinei vengono sostituiti con quelli più morbidi e </a:t>
            </a:r>
            <a:r>
              <a:rPr lang="it-IT" dirty="0" smtClean="0"/>
              <a:t>sinuosi mentre Borromini preferisce utilizzare la prospettiva per ridurre lo spazio e aumentare la profondità.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35896" y="213285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Palazzo Donn’Anna,</a:t>
            </a:r>
          </a:p>
          <a:p>
            <a:r>
              <a:rPr lang="it-IT" dirty="0" smtClean="0"/>
              <a:t>Cosimo Fanzago.</a:t>
            </a:r>
            <a:endParaRPr lang="it-IT" dirty="0"/>
          </a:p>
        </p:txBody>
      </p:sp>
      <p:pic>
        <p:nvPicPr>
          <p:cNvPr id="7" name="Immagine 6" descr="Palazzo_dello_Spagn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7796" y="0"/>
            <a:ext cx="2196204" cy="292494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767736" y="292494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Scala di Palazzo dello Spagnuolo , Ferdinando Sanfelice.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2924944"/>
            <a:ext cx="6804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Napoli </a:t>
            </a:r>
            <a:r>
              <a:rPr lang="it-IT" dirty="0" smtClean="0"/>
              <a:t>è riconoscibile per le sue sgargianti decorazioni marmoree e di stucchi che caratterizzano le strutture portanti degli edifici.</a:t>
            </a:r>
          </a:p>
          <a:p>
            <a:r>
              <a:rPr lang="it-IT" dirty="0" smtClean="0"/>
              <a:t>Il barocco napoletano è un periodo in cui Napoli conosce la sua valenza artistica in tutti i campi . </a:t>
            </a:r>
          </a:p>
          <a:p>
            <a:r>
              <a:rPr lang="it-IT" dirty="0" smtClean="0"/>
              <a:t>Nel campo architettonico ricordiamo </a:t>
            </a:r>
            <a:r>
              <a:rPr lang="it-IT" dirty="0" err="1" smtClean="0"/>
              <a:t>Fanzago</a:t>
            </a:r>
            <a:r>
              <a:rPr lang="it-IT" dirty="0" smtClean="0"/>
              <a:t> e </a:t>
            </a:r>
            <a:r>
              <a:rPr lang="it-IT" dirty="0" err="1" smtClean="0"/>
              <a:t>Sanfelice</a:t>
            </a:r>
            <a:r>
              <a:rPr lang="it-IT" dirty="0" smtClean="0"/>
              <a:t>. </a:t>
            </a:r>
            <a:endParaRPr lang="it-IT" dirty="0" smtClean="0"/>
          </a:p>
        </p:txBody>
      </p:sp>
      <p:pic>
        <p:nvPicPr>
          <p:cNvPr id="11" name="Immagine 10" descr="1024px-Napoli_-_Palazzo_Donna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0"/>
            <a:ext cx="3060571" cy="2041377"/>
          </a:xfrm>
          <a:prstGeom prst="rect">
            <a:avLst/>
          </a:prstGeom>
        </p:spPr>
      </p:pic>
      <p:pic>
        <p:nvPicPr>
          <p:cNvPr id="12" name="Immagine 11" descr="incurabil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7185"/>
            <a:ext cx="3995936" cy="22408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995936" y="5380672"/>
            <a:ext cx="1547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Farmacia degli Incurabili,Bartolomeo Vecchione</a:t>
            </a:r>
            <a:endParaRPr lang="it-IT" dirty="0"/>
          </a:p>
        </p:txBody>
      </p:sp>
      <p:pic>
        <p:nvPicPr>
          <p:cNvPr id="14" name="Immagine 13" descr="Napoli_-_Palazzo_Serra_di_Cassa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347864" cy="204251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0" y="2132856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Interno del cortile del Palazzo Serra di Cassano Ferdinando Sanfelice</a:t>
            </a:r>
            <a:endParaRPr lang="it-IT" dirty="0"/>
          </a:p>
        </p:txBody>
      </p:sp>
      <p:pic>
        <p:nvPicPr>
          <p:cNvPr id="16" name="Immagine 15" descr="Napoli_BW_2013-05-16_10-29-52_1_Dx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4909" y="4077072"/>
            <a:ext cx="1839091" cy="278092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868144" y="5380672"/>
            <a:ext cx="1403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Guglia di San Gennaro Cosimo Fanzago</a:t>
            </a: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546</Words>
  <Application>Microsoft Office PowerPoint</Application>
  <PresentationFormat>Presentazione su schermo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Verve</vt:lpstr>
      <vt:lpstr>BAROCCO 1630-1670</vt:lpstr>
      <vt:lpstr>Diapositiva 2</vt:lpstr>
      <vt:lpstr>In architettura</vt:lpstr>
      <vt:lpstr>Principali opere nel mondo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BAROCCO 1630-1670</dc:title>
  <dc:creator>PC</dc:creator>
  <cp:lastModifiedBy>PC</cp:lastModifiedBy>
  <cp:revision>27</cp:revision>
  <dcterms:created xsi:type="dcterms:W3CDTF">2015-06-08T17:35:33Z</dcterms:created>
  <dcterms:modified xsi:type="dcterms:W3CDTF">2015-06-08T22:00:20Z</dcterms:modified>
</cp:coreProperties>
</file>