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9" r:id="rId2"/>
    <p:sldId id="261" r:id="rId3"/>
    <p:sldId id="260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66E5A-2B0B-4E62-8E31-7EACC4B00043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6D329-76A6-45FF-8796-6CD6AC708C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512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9FA-62F2-492E-A324-E51CF4D3C5A8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5277-56F1-4E35-A93A-1F5F49D3B5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1693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9FA-62F2-492E-A324-E51CF4D3C5A8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5277-56F1-4E35-A93A-1F5F49D3B5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6297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9FA-62F2-492E-A324-E51CF4D3C5A8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5277-56F1-4E35-A93A-1F5F49D3B5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5419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9FA-62F2-492E-A324-E51CF4D3C5A8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5277-56F1-4E35-A93A-1F5F49D3B5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0176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9FA-62F2-492E-A324-E51CF4D3C5A8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5277-56F1-4E35-A93A-1F5F49D3B5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624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9FA-62F2-492E-A324-E51CF4D3C5A8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5277-56F1-4E35-A93A-1F5F49D3B5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7291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9FA-62F2-492E-A324-E51CF4D3C5A8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5277-56F1-4E35-A93A-1F5F49D3B5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261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9FA-62F2-492E-A324-E51CF4D3C5A8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5277-56F1-4E35-A93A-1F5F49D3B5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897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9FA-62F2-492E-A324-E51CF4D3C5A8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5277-56F1-4E35-A93A-1F5F49D3B5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8614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9FA-62F2-492E-A324-E51CF4D3C5A8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5277-56F1-4E35-A93A-1F5F49D3B5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118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849FA-62F2-492E-A324-E51CF4D3C5A8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5277-56F1-4E35-A93A-1F5F49D3B5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615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849FA-62F2-492E-A324-E51CF4D3C5A8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5277-56F1-4E35-A93A-1F5F49D3B5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7928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131840" y="188640"/>
            <a:ext cx="2414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Chicago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magine 5" descr="Balloon frame 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3672408" cy="3384376"/>
          </a:xfrm>
          <a:prstGeom prst="rect">
            <a:avLst/>
          </a:prstGeom>
        </p:spPr>
      </p:pic>
      <p:pic>
        <p:nvPicPr>
          <p:cNvPr id="7" name="Immagine 6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916832"/>
            <a:ext cx="2952328" cy="352839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67544" y="126876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Balloon Frame House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508104" y="12687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Skyscraper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40466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forte carattere unitario di questi architetti e di altri, come: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62880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Daniel </a:t>
            </a:r>
            <a:r>
              <a:rPr lang="it-IT" dirty="0" err="1" smtClean="0"/>
              <a:t>Burnham</a:t>
            </a:r>
            <a:r>
              <a:rPr lang="it-IT" dirty="0" smtClean="0"/>
              <a:t> (1846-1912)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70528"/>
            <a:ext cx="2609850" cy="12858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35730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John </a:t>
            </a:r>
            <a:r>
              <a:rPr lang="it-IT" dirty="0" err="1" smtClean="0"/>
              <a:t>Root</a:t>
            </a:r>
            <a:r>
              <a:rPr lang="it-IT" dirty="0" smtClean="0"/>
              <a:t> (1850-1891)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522920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Dankmar</a:t>
            </a:r>
            <a:r>
              <a:rPr lang="it-IT" dirty="0"/>
              <a:t> </a:t>
            </a:r>
            <a:r>
              <a:rPr lang="it-IT" dirty="0" smtClean="0"/>
              <a:t>Adler (1844-1900)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690376"/>
            <a:ext cx="1676400" cy="17652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622807"/>
            <a:ext cx="1665362" cy="175852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07466" y="260648"/>
            <a:ext cx="5102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Reliance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Building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340768"/>
            <a:ext cx="3302000" cy="49657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40560" y="134076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Realizzato </a:t>
            </a:r>
            <a:r>
              <a:rPr lang="it-IT" dirty="0"/>
              <a:t>da </a:t>
            </a:r>
            <a:r>
              <a:rPr lang="it-IT" dirty="0" err="1"/>
              <a:t>Burnham</a:t>
            </a:r>
            <a:r>
              <a:rPr lang="it-IT" dirty="0"/>
              <a:t> &amp; </a:t>
            </a:r>
            <a:r>
              <a:rPr lang="it-IT" dirty="0" err="1"/>
              <a:t>Root</a:t>
            </a:r>
            <a:r>
              <a:rPr lang="it-IT" dirty="0"/>
              <a:t> tra</a:t>
            </a:r>
          </a:p>
          <a:p>
            <a:r>
              <a:rPr lang="it-IT" dirty="0"/>
              <a:t>il 1891 e il </a:t>
            </a:r>
            <a:r>
              <a:rPr lang="it-IT" dirty="0" smtClean="0"/>
              <a:t>1896.Al </a:t>
            </a:r>
            <a:r>
              <a:rPr lang="it-IT" dirty="0"/>
              <a:t>di sopra di </a:t>
            </a:r>
            <a:r>
              <a:rPr lang="it-IT" dirty="0" smtClean="0"/>
              <a:t>un basamento </a:t>
            </a:r>
            <a:r>
              <a:rPr lang="it-IT" dirty="0"/>
              <a:t>di due piani, l’edificio ripete </a:t>
            </a:r>
            <a:r>
              <a:rPr lang="it-IT" dirty="0" smtClean="0"/>
              <a:t>tredici piani </a:t>
            </a:r>
            <a:r>
              <a:rPr lang="it-IT" dirty="0"/>
              <a:t>identici in </a:t>
            </a:r>
            <a:r>
              <a:rPr lang="it-IT" dirty="0" smtClean="0"/>
              <a:t>vetro.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140968"/>
            <a:ext cx="237626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8316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63228" y="188640"/>
            <a:ext cx="7217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Problema della struttura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63228" y="1484784"/>
            <a:ext cx="7217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Il problema della forma è affrontato in </a:t>
            </a:r>
            <a:r>
              <a:rPr lang="it-IT" sz="1600" dirty="0" smtClean="0"/>
              <a:t>sede teorica </a:t>
            </a:r>
            <a:r>
              <a:rPr lang="it-IT" sz="1600" dirty="0"/>
              <a:t>soprattutto da Louis </a:t>
            </a:r>
            <a:r>
              <a:rPr lang="it-IT" sz="1600" dirty="0" err="1"/>
              <a:t>Sullivan</a:t>
            </a:r>
            <a:r>
              <a:rPr lang="it-IT" sz="1600" dirty="0"/>
              <a:t>, il </a:t>
            </a:r>
            <a:r>
              <a:rPr lang="it-IT" sz="1600" dirty="0" smtClean="0"/>
              <a:t>maggior esponente </a:t>
            </a:r>
            <a:r>
              <a:rPr lang="it-IT" sz="1600" dirty="0"/>
              <a:t>della Scuola di Chicago. Nel </a:t>
            </a:r>
            <a:r>
              <a:rPr lang="it-IT" sz="1600" dirty="0" smtClean="0"/>
              <a:t>suo saggio </a:t>
            </a:r>
            <a:r>
              <a:rPr lang="en-US" sz="1600" i="1" dirty="0" smtClean="0"/>
              <a:t>The </a:t>
            </a:r>
            <a:r>
              <a:rPr lang="en-US" sz="1600" i="1" dirty="0"/>
              <a:t>Tall </a:t>
            </a:r>
            <a:r>
              <a:rPr lang="en-US" sz="1600" i="1" dirty="0" smtClean="0"/>
              <a:t>Building Artistically Considered </a:t>
            </a:r>
            <a:r>
              <a:rPr lang="it-IT" sz="1600" dirty="0" smtClean="0"/>
              <a:t>(1896).</a:t>
            </a:r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420888"/>
            <a:ext cx="3826370" cy="38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2710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79712" y="260648"/>
            <a:ext cx="5502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Guaranty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Building 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84784"/>
            <a:ext cx="2952327" cy="50405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9512" y="170080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611560" y="1700808"/>
            <a:ext cx="41194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Guaranty</a:t>
            </a:r>
            <a:r>
              <a:rPr lang="it-IT" dirty="0" smtClean="0"/>
              <a:t> Building, è un edificio situato a Buffalo, nello stato di New York.</a:t>
            </a:r>
          </a:p>
          <a:p>
            <a:r>
              <a:rPr lang="it-IT" dirty="0" smtClean="0"/>
              <a:t>Fu costruito da </a:t>
            </a:r>
            <a:r>
              <a:rPr lang="it-IT" dirty="0" err="1" smtClean="0"/>
              <a:t>Sullivan</a:t>
            </a:r>
            <a:r>
              <a:rPr lang="it-IT" dirty="0" smtClean="0"/>
              <a:t> e Adler.</a:t>
            </a:r>
          </a:p>
          <a:p>
            <a:r>
              <a:rPr lang="it-IT" dirty="0" smtClean="0"/>
              <a:t>La struttura e alta 13 piani, i due architetti eliminano gli archi e mettono in risalto soltanto la griglia di pilastri ricoperta di mattoni.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58667283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80528" y="0"/>
            <a:ext cx="94841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Grandi Magazzini Carson,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Pirie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e Scott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680" y="1726757"/>
            <a:ext cx="3466256" cy="46216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718787"/>
            <a:ext cx="2304256" cy="191826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499992" y="4037594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Situato all’angolo dell’incrocio pi</a:t>
            </a:r>
            <a:r>
              <a:rPr lang="it-IT" dirty="0"/>
              <a:t>ù</a:t>
            </a:r>
            <a:r>
              <a:rPr lang="it-IT" dirty="0" smtClean="0"/>
              <a:t> trafficato di Chicago.</a:t>
            </a:r>
          </a:p>
          <a:p>
            <a:r>
              <a:rPr lang="it-IT" dirty="0" smtClean="0"/>
              <a:t>L’architetto utilizza la composizione tripartita.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4993278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57249" y="260648"/>
            <a:ext cx="7543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L’Esposizione Colombiana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155679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L’esperienza della scuola di Chicago sembra esaurirsi nel 1893, anno in cui la città ospita </a:t>
            </a:r>
            <a:r>
              <a:rPr lang="it-IT" i="1" dirty="0" smtClean="0"/>
              <a:t>L’Esposizione Colombiana.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420888"/>
            <a:ext cx="6096000" cy="357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998832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07704" y="188640"/>
            <a:ext cx="4955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Conway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Building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0662" y="1412776"/>
            <a:ext cx="3531072" cy="469329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67544" y="1700808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coordinatore degli architetti dell’</a:t>
            </a:r>
            <a:r>
              <a:rPr lang="it-IT" i="1" dirty="0" smtClean="0"/>
              <a:t>Esposizione Colombiana</a:t>
            </a:r>
            <a:r>
              <a:rPr lang="it-IT" dirty="0" smtClean="0"/>
              <a:t>, fu Daniel </a:t>
            </a:r>
            <a:r>
              <a:rPr lang="it-IT" dirty="0" err="1" smtClean="0"/>
              <a:t>Burnham</a:t>
            </a:r>
            <a:r>
              <a:rPr lang="it-IT" dirty="0" smtClean="0"/>
              <a:t>, esso fa ritorno alle forme classiche.</a:t>
            </a:r>
          </a:p>
          <a:p>
            <a:r>
              <a:rPr lang="it-IT" dirty="0" smtClean="0"/>
              <a:t>Un esempio fu il </a:t>
            </a:r>
            <a:r>
              <a:rPr lang="it-IT" dirty="0" err="1"/>
              <a:t>C</a:t>
            </a:r>
            <a:r>
              <a:rPr lang="it-IT" dirty="0" err="1" smtClean="0"/>
              <a:t>onway</a:t>
            </a:r>
            <a:r>
              <a:rPr lang="it-IT" dirty="0" smtClean="0"/>
              <a:t>  Building, dove l’architetto torna a nascondere la struttura metallica dietro un rivestimento in pietra e un monumentale coronamento di tre piani con ordini classici.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548551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260648"/>
            <a:ext cx="85592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 più bel palazzo per uffici del mondo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040059"/>
            <a:ext cx="2880320" cy="270007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789040"/>
            <a:ext cx="4680519" cy="230425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83568" y="249289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1922, the </a:t>
            </a:r>
            <a:r>
              <a:rPr lang="it-IT" dirty="0" err="1" smtClean="0"/>
              <a:t>most</a:t>
            </a:r>
            <a:r>
              <a:rPr lang="it-IT" dirty="0" smtClean="0"/>
              <a:t> beautiful office building in the world.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701286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58415"/>
            <a:ext cx="3527348" cy="46805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1897" y="1340768"/>
            <a:ext cx="1743075" cy="261937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267744" y="188640"/>
            <a:ext cx="4288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Tribune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Tower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9509" y="4221088"/>
            <a:ext cx="1847850" cy="246697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95536" y="1079158"/>
            <a:ext cx="261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Vincitori sono cosi due architetti di New York, </a:t>
            </a:r>
            <a:r>
              <a:rPr lang="it-IT" sz="1400" dirty="0" err="1" smtClean="0"/>
              <a:t>Howells</a:t>
            </a:r>
            <a:r>
              <a:rPr lang="it-IT" sz="1400" dirty="0" smtClean="0"/>
              <a:t> e Hood.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148777" y="1340768"/>
            <a:ext cx="2612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loro grattacielo e in perfetto stile gotico, ispirato alla cattedrale francese di Rouen.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2653" y="3004233"/>
            <a:ext cx="2429109" cy="30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58666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34839" y="332656"/>
            <a:ext cx="5274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Mies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van de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Rohe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474914"/>
            <a:ext cx="2851836" cy="381642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11560" y="213285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concetto di scuola di Chicago viene ripreso dall’architetto tedesco </a:t>
            </a:r>
            <a:r>
              <a:rPr lang="it-IT" dirty="0" err="1" smtClean="0"/>
              <a:t>Mies</a:t>
            </a:r>
            <a:r>
              <a:rPr lang="it-IT" dirty="0" smtClean="0"/>
              <a:t> van de </a:t>
            </a:r>
            <a:r>
              <a:rPr lang="it-IT" dirty="0" err="1" smtClean="0"/>
              <a:t>Rohe</a:t>
            </a:r>
            <a:r>
              <a:rPr lang="it-IT" dirty="0" smtClean="0"/>
              <a:t>, che si trasferì a Chicago.</a:t>
            </a:r>
          </a:p>
          <a:p>
            <a:r>
              <a:rPr lang="it-IT" dirty="0" smtClean="0"/>
              <a:t>Egli attua una semplificazione alla forma del grattacielo, alcuni critici battezzeranno ironicamente questa nuova forma &lt;&lt;</a:t>
            </a:r>
            <a:r>
              <a:rPr lang="it-IT" i="1" dirty="0" smtClean="0"/>
              <a:t>Pelle e Ossa&gt;&gt;</a:t>
            </a:r>
            <a:r>
              <a:rPr lang="it-IT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1585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39752" y="188640"/>
            <a:ext cx="432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Balloon Frame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magine 4" descr="Balloon 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5400600" cy="295500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95536" y="472514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Balloon frame </a:t>
            </a:r>
            <a:r>
              <a:rPr lang="it-IT" dirty="0" smtClean="0"/>
              <a:t>, struttura a pallone, formata da numerosi e sottili listelli di legno, accostati a distanze modulari e uniti con semplici chiodi.</a:t>
            </a:r>
            <a:endParaRPr lang="it-IT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21809" y="332656"/>
            <a:ext cx="8700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Lake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Shore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Drive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Apartments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802932"/>
            <a:ext cx="2160240" cy="23189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8753" y="1484784"/>
            <a:ext cx="3465965" cy="462128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21809" y="1951965"/>
            <a:ext cx="463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Mies</a:t>
            </a:r>
            <a:r>
              <a:rPr lang="it-IT" dirty="0" smtClean="0"/>
              <a:t> applica il rivestimento in </a:t>
            </a:r>
            <a:r>
              <a:rPr lang="it-IT" dirty="0" err="1" smtClean="0"/>
              <a:t>curtain</a:t>
            </a:r>
            <a:r>
              <a:rPr lang="it-IT" dirty="0" smtClean="0"/>
              <a:t> </a:t>
            </a:r>
            <a:r>
              <a:rPr lang="it-IT" dirty="0" err="1" smtClean="0"/>
              <a:t>wall</a:t>
            </a:r>
            <a:r>
              <a:rPr lang="it-IT" dirty="0" smtClean="0"/>
              <a:t> a due grattacieli gemelli in acciaio e vetro.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8339679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55776" y="116632"/>
            <a:ext cx="363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Sears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Tower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81651"/>
            <a:ext cx="3109119" cy="50056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72777" y="2060848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Costruita a Chicago nel 1974 dallo studio </a:t>
            </a: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Skidmore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Owings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Merrill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it-IT" dirty="0" smtClean="0"/>
              <a:t>Alto 442 metri, ha una pianta quadrata ed è completamente realizzato con </a:t>
            </a: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curtain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walls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smtClean="0"/>
              <a:t>tutte le facciate.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759388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7300" y="-7088"/>
            <a:ext cx="4726700" cy="393305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427984" cy="39330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619672" y="2895327"/>
            <a:ext cx="52990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FINE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139952" y="3933056"/>
            <a:ext cx="5004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Luigi Mauro 5°A</a:t>
            </a:r>
            <a:endParaRPr lang="it-IT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57298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19672" y="260648"/>
            <a:ext cx="5750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Incendio di Chicago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magine 4" descr="Incendio di Chiaca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268760"/>
            <a:ext cx="4752528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asellaDiTesto 5"/>
          <p:cNvSpPr txBox="1"/>
          <p:nvPr/>
        </p:nvSpPr>
        <p:spPr>
          <a:xfrm>
            <a:off x="395536" y="371703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Nel 1871 Chicago fu quasi totalmente distrutta a causa di un incendio che divampò indomabile, distruggendo case che a quei tempi erano costruite in legno secondo la tecnica del </a:t>
            </a:r>
            <a:r>
              <a:rPr lang="it-IT" sz="1600" b="1" dirty="0" smtClean="0"/>
              <a:t>Balloon Frame</a:t>
            </a:r>
            <a:r>
              <a:rPr lang="it-IT" sz="1600" dirty="0" smtClean="0"/>
              <a:t>.</a:t>
            </a:r>
            <a:endParaRPr lang="it-IT" sz="1600" b="1" dirty="0"/>
          </a:p>
        </p:txBody>
      </p:sp>
      <p:pic>
        <p:nvPicPr>
          <p:cNvPr id="7" name="Immagine 6" descr="640px-Great_Chicago_Fire_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293096"/>
            <a:ext cx="4032448" cy="227687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79712" y="188640"/>
            <a:ext cx="5159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Boom Economico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206084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quel momento la città attraversava una fase di crescita economica che aveva dato origine ad una fervida attività edilizia, concentrata soprattutto nella zona centrale, il cosiddetto </a:t>
            </a:r>
            <a:r>
              <a:rPr lang="it-IT" b="1" i="1" dirty="0" err="1" smtClean="0"/>
              <a:t>Loop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6" name="Immagine 5" descr="Chicago Lo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212976"/>
            <a:ext cx="4907280" cy="310286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33429" y="620688"/>
            <a:ext cx="5079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Rinascita Edilizia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988840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Nuova tipologia edilizia: </a:t>
            </a:r>
            <a:r>
              <a:rPr lang="it-IT" b="1" dirty="0" err="1" smtClean="0"/>
              <a:t>Skyscraper</a:t>
            </a:r>
            <a:r>
              <a:rPr lang="it-IT" b="1" dirty="0" smtClean="0"/>
              <a:t> </a:t>
            </a:r>
            <a:r>
              <a:rPr lang="it-IT" dirty="0" smtClean="0"/>
              <a:t>( </a:t>
            </a:r>
            <a:r>
              <a:rPr lang="it-IT" b="1" dirty="0" smtClean="0"/>
              <a:t>Il Grattacielo</a:t>
            </a:r>
            <a:r>
              <a:rPr lang="it-IT" dirty="0" smtClean="0"/>
              <a:t>), con l’introduzione di un nuovo elemento di costruzione, </a:t>
            </a:r>
            <a:r>
              <a:rPr lang="it-IT" b="1" dirty="0" smtClean="0"/>
              <a:t>l’acciaio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7" name="Immagine 6" descr="flatironbuilding_3_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996952"/>
            <a:ext cx="5904656" cy="3672408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91680" y="260648"/>
            <a:ext cx="6034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Struttura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Skyscraper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77281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struttura dei </a:t>
            </a:r>
            <a:r>
              <a:rPr lang="it-IT" b="1" dirty="0" smtClean="0"/>
              <a:t>Grattacieli, </a:t>
            </a:r>
            <a:r>
              <a:rPr lang="it-IT" dirty="0" smtClean="0"/>
              <a:t>come già detto costruita in acciaio è costituita da travi e pilastri imbullonati, formando uno scheletro metallico relativamente sottile, identico per ogni piano.</a:t>
            </a:r>
            <a:endParaRPr lang="it-IT" dirty="0"/>
          </a:p>
        </p:txBody>
      </p:sp>
      <p:pic>
        <p:nvPicPr>
          <p:cNvPr id="6" name="Immagin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4928" y="2996952"/>
            <a:ext cx="4306152" cy="316835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43608" y="332656"/>
            <a:ext cx="7211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William Le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Baron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Jenney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magine 5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2088232" cy="28803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347864" y="2420888"/>
            <a:ext cx="55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Jenney</a:t>
            </a:r>
            <a:r>
              <a:rPr lang="it-IT" dirty="0" smtClean="0"/>
              <a:t>, William Le </a:t>
            </a:r>
            <a:r>
              <a:rPr lang="it-IT" dirty="0" err="1" smtClean="0"/>
              <a:t>Baron</a:t>
            </a:r>
            <a:r>
              <a:rPr lang="it-IT" dirty="0" smtClean="0"/>
              <a:t>. - Architetto e ingegnere statunitense (</a:t>
            </a:r>
            <a:r>
              <a:rPr lang="it-IT" b="1" dirty="0" err="1" smtClean="0"/>
              <a:t>Fairhaven</a:t>
            </a:r>
            <a:r>
              <a:rPr lang="it-IT" b="1" dirty="0" smtClean="0"/>
              <a:t>,Massachusetts, Los Angeles </a:t>
            </a:r>
            <a:r>
              <a:rPr lang="it-IT" dirty="0" smtClean="0"/>
              <a:t>1832 - 1907). Studiò a Parigi e fu ingegnere militare durante la guerra di Secessione. Nel 1868 si stabilì a</a:t>
            </a:r>
            <a:r>
              <a:rPr lang="it-IT" b="1" dirty="0" smtClean="0"/>
              <a:t> Chicago, </a:t>
            </a:r>
            <a:r>
              <a:rPr lang="it-IT" dirty="0" smtClean="0"/>
              <a:t>dove progettò edifici </a:t>
            </a:r>
            <a:r>
              <a:rPr lang="it-IT" dirty="0" err="1" smtClean="0"/>
              <a:t>multi-piani</a:t>
            </a:r>
            <a:r>
              <a:rPr lang="it-IT" dirty="0" smtClean="0"/>
              <a:t> con scheletro in ferro, ponendo le basi della scuola di architettura che dalla città prese il nome.</a:t>
            </a:r>
          </a:p>
          <a:p>
            <a:r>
              <a:rPr lang="it-IT" dirty="0" smtClean="0"/>
              <a:t>La sua opera più significativa, </a:t>
            </a:r>
            <a:r>
              <a:rPr lang="it-IT" b="1" dirty="0" smtClean="0"/>
              <a:t>Home </a:t>
            </a:r>
            <a:r>
              <a:rPr lang="it-IT" b="1" dirty="0" err="1" smtClean="0"/>
              <a:t>Insurance</a:t>
            </a:r>
            <a:r>
              <a:rPr lang="it-IT" b="1" dirty="0" smtClean="0"/>
              <a:t> Building,</a:t>
            </a:r>
            <a:r>
              <a:rPr lang="it-IT" dirty="0" smtClean="0"/>
              <a:t> fu demolita nel 1931.</a:t>
            </a:r>
            <a:endParaRPr lang="it-IT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27584" y="476672"/>
            <a:ext cx="7347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Home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Insurance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Building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magine 3" descr="home-insurance-building11328584494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2592288" cy="3816424"/>
          </a:xfrm>
          <a:prstGeom prst="rect">
            <a:avLst/>
          </a:prstGeom>
        </p:spPr>
      </p:pic>
      <p:pic>
        <p:nvPicPr>
          <p:cNvPr id="11" name="Immagine 10" descr="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3600400" cy="4824536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flipH="1" flipV="1">
            <a:off x="5868144" y="2636912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436096" y="2060848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Travi verticali in acciaio</a:t>
            </a:r>
            <a:endParaRPr lang="it-IT" sz="1000" dirty="0"/>
          </a:p>
        </p:txBody>
      </p:sp>
      <p:cxnSp>
        <p:nvCxnSpPr>
          <p:cNvPr id="17" name="Connettore 2 16"/>
          <p:cNvCxnSpPr/>
          <p:nvPr/>
        </p:nvCxnSpPr>
        <p:spPr>
          <a:xfrm flipH="1" flipV="1">
            <a:off x="5580112" y="3573016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788024" y="314096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Rivestimento in malta ignifuga</a:t>
            </a:r>
            <a:endParaRPr lang="it-IT" sz="1000" dirty="0"/>
          </a:p>
        </p:txBody>
      </p:sp>
      <p:cxnSp>
        <p:nvCxnSpPr>
          <p:cNvPr id="21" name="Connettore 2 20"/>
          <p:cNvCxnSpPr/>
          <p:nvPr/>
        </p:nvCxnSpPr>
        <p:spPr>
          <a:xfrm flipH="1">
            <a:off x="5364088" y="4797152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788024" y="5517232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Solaio in laterizio</a:t>
            </a:r>
            <a:endParaRPr lang="it-IT" sz="1000" dirty="0"/>
          </a:p>
        </p:txBody>
      </p:sp>
      <p:cxnSp>
        <p:nvCxnSpPr>
          <p:cNvPr id="25" name="Connettore 2 24"/>
          <p:cNvCxnSpPr/>
          <p:nvPr/>
        </p:nvCxnSpPr>
        <p:spPr>
          <a:xfrm>
            <a:off x="7164288" y="53732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6228184" y="5805264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Travi orizzontali in acciaio</a:t>
            </a:r>
            <a:endParaRPr lang="it-IT" sz="1000" dirty="0"/>
          </a:p>
        </p:txBody>
      </p:sp>
      <p:cxnSp>
        <p:nvCxnSpPr>
          <p:cNvPr id="31" name="Connettore 2 30"/>
          <p:cNvCxnSpPr/>
          <p:nvPr/>
        </p:nvCxnSpPr>
        <p:spPr>
          <a:xfrm flipH="1" flipV="1">
            <a:off x="7092280" y="2492896"/>
            <a:ext cx="14401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6444208" y="2276872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Pavimento in legno</a:t>
            </a:r>
            <a:endParaRPr lang="it-IT" sz="1000" dirty="0"/>
          </a:p>
        </p:txBody>
      </p:sp>
      <p:cxnSp>
        <p:nvCxnSpPr>
          <p:cNvPr id="35" name="Connettore 2 34"/>
          <p:cNvCxnSpPr/>
          <p:nvPr/>
        </p:nvCxnSpPr>
        <p:spPr>
          <a:xfrm flipV="1">
            <a:off x="7740352" y="3284984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7164288" y="306896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Gettata di cemento</a:t>
            </a:r>
            <a:endParaRPr lang="it-IT" sz="1000" dirty="0"/>
          </a:p>
        </p:txBody>
      </p:sp>
      <p:cxnSp>
        <p:nvCxnSpPr>
          <p:cNvPr id="39" name="Connettore 2 38"/>
          <p:cNvCxnSpPr/>
          <p:nvPr/>
        </p:nvCxnSpPr>
        <p:spPr>
          <a:xfrm>
            <a:off x="7668344" y="4293096"/>
            <a:ext cx="43204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7596336" y="580526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Tubature del gas</a:t>
            </a:r>
            <a:endParaRPr lang="it-IT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99592" y="260648"/>
            <a:ext cx="7313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&lt;&lt;La Scuola di Chicago&gt;&gt;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1556792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ricerca del superamento del limite di altezza fu ripresa dagli allievi di Le </a:t>
            </a:r>
            <a:r>
              <a:rPr lang="it-IT" dirty="0" err="1" smtClean="0"/>
              <a:t>Baron</a:t>
            </a:r>
            <a:r>
              <a:rPr lang="it-IT" dirty="0" smtClean="0"/>
              <a:t> </a:t>
            </a:r>
            <a:r>
              <a:rPr lang="it-IT" dirty="0" err="1" smtClean="0"/>
              <a:t>Jenney</a:t>
            </a:r>
            <a:r>
              <a:rPr lang="it-IT" dirty="0" smtClean="0"/>
              <a:t>: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William </a:t>
            </a:r>
            <a:r>
              <a:rPr lang="it-IT" dirty="0" err="1" smtClean="0"/>
              <a:t>Holabird</a:t>
            </a:r>
            <a:r>
              <a:rPr lang="it-IT" dirty="0" smtClean="0"/>
              <a:t>  (1854-1923)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Martin Roche (1855-1927)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Louis </a:t>
            </a:r>
            <a:r>
              <a:rPr lang="it-IT" dirty="0" err="1" smtClean="0"/>
              <a:t>Sullivan</a:t>
            </a:r>
            <a:r>
              <a:rPr lang="it-IT" dirty="0" smtClean="0"/>
              <a:t> (1856-1924)</a:t>
            </a:r>
          </a:p>
        </p:txBody>
      </p:sp>
      <p:pic>
        <p:nvPicPr>
          <p:cNvPr id="9" name="Immagine 8" descr="lswikipe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5085184"/>
            <a:ext cx="1080120" cy="1440160"/>
          </a:xfrm>
          <a:prstGeom prst="rect">
            <a:avLst/>
          </a:prstGeom>
        </p:spPr>
      </p:pic>
      <p:pic>
        <p:nvPicPr>
          <p:cNvPr id="10" name="Immagine 9" descr="hr_WilliamHolabi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132856"/>
            <a:ext cx="1080120" cy="1381125"/>
          </a:xfrm>
          <a:prstGeom prst="rect">
            <a:avLst/>
          </a:prstGeom>
        </p:spPr>
      </p:pic>
      <p:pic>
        <p:nvPicPr>
          <p:cNvPr id="11" name="Immagine 10" descr="hr_MartinRo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573016"/>
            <a:ext cx="1028700" cy="13620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625</Words>
  <Application>Microsoft Office PowerPoint</Application>
  <PresentationFormat>Presentazione su schermo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Scuola di Chicago</dc:title>
  <dc:creator>COSTRUZ16</dc:creator>
  <cp:lastModifiedBy>Grishnackh</cp:lastModifiedBy>
  <cp:revision>67</cp:revision>
  <dcterms:created xsi:type="dcterms:W3CDTF">2014-10-03T06:47:22Z</dcterms:created>
  <dcterms:modified xsi:type="dcterms:W3CDTF">2014-10-17T13:10:06Z</dcterms:modified>
</cp:coreProperties>
</file>