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2DA71AD-B48F-4527-9CB2-936D92D28A62}" type="datetimeFigureOut">
              <a:rPr lang="it-IT" smtClean="0"/>
              <a:t>16/03/2015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700E75-1E4C-4C23-ADF5-A1319C871120}"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2DA71AD-B48F-4527-9CB2-936D92D28A62}" type="datetimeFigureOut">
              <a:rPr lang="it-IT" smtClean="0"/>
              <a:t>16/03/2015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700E75-1E4C-4C23-ADF5-A1319C871120}"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2DA71AD-B48F-4527-9CB2-936D92D28A62}" type="datetimeFigureOut">
              <a:rPr lang="it-IT" smtClean="0"/>
              <a:t>16/03/2015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700E75-1E4C-4C23-ADF5-A1319C871120}"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2DA71AD-B48F-4527-9CB2-936D92D28A62}" type="datetimeFigureOut">
              <a:rPr lang="it-IT" smtClean="0"/>
              <a:t>16/03/2015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700E75-1E4C-4C23-ADF5-A1319C871120}"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2DA71AD-B48F-4527-9CB2-936D92D28A62}" type="datetimeFigureOut">
              <a:rPr lang="it-IT" smtClean="0"/>
              <a:t>16/03/2015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700E75-1E4C-4C23-ADF5-A1319C871120}"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2DA71AD-B48F-4527-9CB2-936D92D28A62}" type="datetimeFigureOut">
              <a:rPr lang="it-IT" smtClean="0"/>
              <a:t>16/03/2015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700E75-1E4C-4C23-ADF5-A1319C871120}"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2DA71AD-B48F-4527-9CB2-936D92D28A62}" type="datetimeFigureOut">
              <a:rPr lang="it-IT" smtClean="0"/>
              <a:t>16/03/2015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0700E75-1E4C-4C23-ADF5-A1319C871120}"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2DA71AD-B48F-4527-9CB2-936D92D28A62}" type="datetimeFigureOut">
              <a:rPr lang="it-IT" smtClean="0"/>
              <a:t>16/03/2015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0700E75-1E4C-4C23-ADF5-A1319C871120}"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2DA71AD-B48F-4527-9CB2-936D92D28A62}" type="datetimeFigureOut">
              <a:rPr lang="it-IT" smtClean="0"/>
              <a:t>16/03/2015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0700E75-1E4C-4C23-ADF5-A1319C871120}"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2DA71AD-B48F-4527-9CB2-936D92D28A62}" type="datetimeFigureOut">
              <a:rPr lang="it-IT" smtClean="0"/>
              <a:t>16/03/2015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700E75-1E4C-4C23-ADF5-A1319C871120}"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2DA71AD-B48F-4527-9CB2-936D92D28A62}" type="datetimeFigureOut">
              <a:rPr lang="it-IT" smtClean="0"/>
              <a:t>16/03/2015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700E75-1E4C-4C23-ADF5-A1319C871120}"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A71AD-B48F-4527-9CB2-936D92D28A62}" type="datetimeFigureOut">
              <a:rPr lang="it-IT" smtClean="0"/>
              <a:t>16/03/2015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00E75-1E4C-4C23-ADF5-A1319C871120}"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g"/></Relationships>
</file>

<file path=ppt/slides/_rels/slide1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agesWPR0NK5P.jpg"/>
          <p:cNvPicPr>
            <a:picLocks noChangeAspect="1"/>
          </p:cNvPicPr>
          <p:nvPr/>
        </p:nvPicPr>
        <p:blipFill>
          <a:blip r:embed="rId2" cstate="print"/>
          <a:stretch>
            <a:fillRect/>
          </a:stretch>
        </p:blipFill>
        <p:spPr>
          <a:xfrm>
            <a:off x="4031432" y="1196752"/>
            <a:ext cx="5112568" cy="5112568"/>
          </a:xfrm>
          <a:prstGeom prst="rect">
            <a:avLst/>
          </a:prstGeom>
        </p:spPr>
      </p:pic>
      <p:sp>
        <p:nvSpPr>
          <p:cNvPr id="5" name="CasellaDiTesto 4"/>
          <p:cNvSpPr txBox="1"/>
          <p:nvPr/>
        </p:nvSpPr>
        <p:spPr>
          <a:xfrm>
            <a:off x="107504" y="1196752"/>
            <a:ext cx="5789347" cy="4616648"/>
          </a:xfrm>
          <a:prstGeom prst="rect">
            <a:avLst/>
          </a:prstGeom>
          <a:noFill/>
        </p:spPr>
        <p:txBody>
          <a:bodyPr wrap="square" rtlCol="0">
            <a:spAutoFit/>
          </a:bodyPr>
          <a:lstStyle/>
          <a:p>
            <a:pPr algn="ctr"/>
            <a:r>
              <a:rPr lang="it-IT" sz="6000" dirty="0" smtClean="0">
                <a:solidFill>
                  <a:srgbClr val="0066FF"/>
                </a:solidFill>
                <a:latin typeface="Berlin Sans FB" pitchFamily="34" charset="0"/>
              </a:rPr>
              <a:t>Renzo Piano</a:t>
            </a:r>
          </a:p>
          <a:p>
            <a:endParaRPr lang="it-IT" dirty="0">
              <a:latin typeface="Berlin Sans FB" pitchFamily="34" charset="0"/>
            </a:endParaRPr>
          </a:p>
          <a:p>
            <a:endParaRPr lang="it-IT" dirty="0">
              <a:solidFill>
                <a:srgbClr val="0066FF"/>
              </a:solidFill>
              <a:latin typeface="Berlin Sans FB" pitchFamily="34" charset="0"/>
            </a:endParaRPr>
          </a:p>
          <a:p>
            <a:r>
              <a:rPr lang="it-IT" dirty="0" smtClean="0">
                <a:solidFill>
                  <a:srgbClr val="0066FF"/>
                </a:solidFill>
                <a:latin typeface="Berlin Sans FB" pitchFamily="34" charset="0"/>
              </a:rPr>
              <a:t>Convinzioni : La bellezza salverà il mondo </a:t>
            </a:r>
            <a:endParaRPr lang="it-IT" dirty="0">
              <a:latin typeface="Berlin Sans FB" pitchFamily="34" charset="0"/>
            </a:endParaRPr>
          </a:p>
          <a:p>
            <a:endParaRPr lang="it-IT" dirty="0">
              <a:latin typeface="Berlin Sans FB" pitchFamily="34" charset="0"/>
            </a:endParaRPr>
          </a:p>
          <a:p>
            <a:r>
              <a:rPr lang="it-IT" dirty="0">
                <a:solidFill>
                  <a:srgbClr val="0066FF"/>
                </a:solidFill>
                <a:latin typeface="Berlin Sans FB" pitchFamily="34" charset="0"/>
              </a:rPr>
              <a:t>Nato a Genova il 14/settembre/1937</a:t>
            </a:r>
          </a:p>
          <a:p>
            <a:endParaRPr lang="it-IT" dirty="0">
              <a:latin typeface="Berlin Sans FB" pitchFamily="34" charset="0"/>
            </a:endParaRPr>
          </a:p>
          <a:p>
            <a:r>
              <a:rPr lang="it-IT" dirty="0" smtClean="0">
                <a:solidFill>
                  <a:srgbClr val="0066FF"/>
                </a:solidFill>
                <a:latin typeface="Berlin Sans FB" pitchFamily="34" charset="0"/>
              </a:rPr>
              <a:t>Architetto di fama Mondiale.</a:t>
            </a:r>
          </a:p>
          <a:p>
            <a:r>
              <a:rPr lang="it-IT" dirty="0" smtClean="0">
                <a:solidFill>
                  <a:srgbClr val="0066FF"/>
                </a:solidFill>
                <a:latin typeface="Berlin Sans FB" pitchFamily="34" charset="0"/>
              </a:rPr>
              <a:t>Vincitore del </a:t>
            </a:r>
            <a:r>
              <a:rPr lang="it-IT" dirty="0">
                <a:solidFill>
                  <a:srgbClr val="0066FF"/>
                </a:solidFill>
                <a:latin typeface="Berlin Sans FB" pitchFamily="34" charset="0"/>
              </a:rPr>
              <a:t>Premio </a:t>
            </a:r>
            <a:r>
              <a:rPr lang="it-IT" dirty="0" smtClean="0">
                <a:solidFill>
                  <a:srgbClr val="0066FF"/>
                </a:solidFill>
                <a:latin typeface="Berlin Sans FB" pitchFamily="34" charset="0"/>
              </a:rPr>
              <a:t>Pritzker 1998.</a:t>
            </a:r>
          </a:p>
          <a:p>
            <a:r>
              <a:rPr lang="it-IT" dirty="0" smtClean="0">
                <a:solidFill>
                  <a:srgbClr val="0066FF"/>
                </a:solidFill>
                <a:latin typeface="Berlin Sans FB" pitchFamily="34" charset="0"/>
              </a:rPr>
              <a:t>Il </a:t>
            </a:r>
            <a:r>
              <a:rPr lang="it-IT" dirty="0">
                <a:solidFill>
                  <a:srgbClr val="0066FF"/>
                </a:solidFill>
                <a:latin typeface="Berlin Sans FB" pitchFamily="34" charset="0"/>
              </a:rPr>
              <a:t>Presidente della Repubblica Giorgio </a:t>
            </a:r>
            <a:r>
              <a:rPr lang="it-IT" dirty="0" smtClean="0">
                <a:solidFill>
                  <a:srgbClr val="0066FF"/>
                </a:solidFill>
                <a:latin typeface="Berlin Sans FB" pitchFamily="34" charset="0"/>
              </a:rPr>
              <a:t>Napolitano</a:t>
            </a:r>
          </a:p>
          <a:p>
            <a:r>
              <a:rPr lang="it-IT" dirty="0" smtClean="0">
                <a:solidFill>
                  <a:srgbClr val="0066FF"/>
                </a:solidFill>
                <a:latin typeface="Berlin Sans FB" pitchFamily="34" charset="0"/>
              </a:rPr>
              <a:t>il </a:t>
            </a:r>
            <a:r>
              <a:rPr lang="it-IT" dirty="0">
                <a:solidFill>
                  <a:srgbClr val="0066FF"/>
                </a:solidFill>
                <a:latin typeface="Berlin Sans FB" pitchFamily="34" charset="0"/>
              </a:rPr>
              <a:t>30 agosto 2013 l'ha nominato Senatore a vita.</a:t>
            </a:r>
            <a:endParaRPr lang="it-IT" dirty="0" smtClean="0">
              <a:solidFill>
                <a:srgbClr val="0066FF"/>
              </a:solidFill>
              <a:latin typeface="Berlin Sans FB" pitchFamily="34" charset="0"/>
            </a:endParaRPr>
          </a:p>
          <a:p>
            <a:endParaRPr lang="it-IT" dirty="0">
              <a:solidFill>
                <a:srgbClr val="0066FF"/>
              </a:solidFill>
              <a:latin typeface="Berlin Sans FB" pitchFamily="34" charset="0"/>
            </a:endParaRPr>
          </a:p>
          <a:p>
            <a:endParaRPr lang="it-IT" dirty="0" smtClean="0">
              <a:latin typeface="Berlin Sans FB" pitchFamily="34" charset="0"/>
            </a:endParaRPr>
          </a:p>
          <a:p>
            <a:endParaRPr lang="it-IT" dirty="0">
              <a:latin typeface="Berlin Sans FB"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 y="1342266"/>
            <a:ext cx="4829175" cy="3619500"/>
          </a:xfrm>
          <a:prstGeom prst="rect">
            <a:avLst/>
          </a:prstGeom>
        </p:spPr>
      </p:pic>
      <p:sp>
        <p:nvSpPr>
          <p:cNvPr id="2" name="Titolo 1"/>
          <p:cNvSpPr>
            <a:spLocks noGrp="1"/>
          </p:cNvSpPr>
          <p:nvPr>
            <p:ph type="title"/>
          </p:nvPr>
        </p:nvSpPr>
        <p:spPr>
          <a:xfrm>
            <a:off x="457200" y="-315416"/>
            <a:ext cx="8229600" cy="1143000"/>
          </a:xfrm>
        </p:spPr>
        <p:txBody>
          <a:bodyPr/>
          <a:lstStyle/>
          <a:p>
            <a:r>
              <a:rPr lang="it-IT" dirty="0" smtClean="0">
                <a:solidFill>
                  <a:srgbClr val="0066FF"/>
                </a:solidFill>
              </a:rPr>
              <a:t>Il Vulcano Buono</a:t>
            </a:r>
            <a:endParaRPr lang="it-IT" dirty="0">
              <a:solidFill>
                <a:srgbClr val="0066FF"/>
              </a:solidFill>
            </a:endParaRPr>
          </a:p>
        </p:txBody>
      </p:sp>
      <p:sp>
        <p:nvSpPr>
          <p:cNvPr id="3" name="Segnaposto contenuto 2"/>
          <p:cNvSpPr>
            <a:spLocks noGrp="1"/>
          </p:cNvSpPr>
          <p:nvPr>
            <p:ph idx="1"/>
          </p:nvPr>
        </p:nvSpPr>
        <p:spPr>
          <a:xfrm>
            <a:off x="457200" y="404664"/>
            <a:ext cx="8229600" cy="4525963"/>
          </a:xfrm>
        </p:spPr>
        <p:txBody>
          <a:bodyPr>
            <a:normAutofit/>
          </a:bodyPr>
          <a:lstStyle/>
          <a:p>
            <a:pPr marL="0" indent="0">
              <a:buNone/>
            </a:pPr>
            <a:r>
              <a:rPr lang="it-IT" sz="1500" dirty="0">
                <a:solidFill>
                  <a:srgbClr val="0066FF"/>
                </a:solidFill>
              </a:rPr>
              <a:t>Il </a:t>
            </a:r>
            <a:r>
              <a:rPr lang="it-IT" sz="1500" b="1" dirty="0">
                <a:solidFill>
                  <a:srgbClr val="0066FF"/>
                </a:solidFill>
              </a:rPr>
              <a:t>Vulcano buono</a:t>
            </a:r>
            <a:r>
              <a:rPr lang="it-IT" sz="1500" dirty="0">
                <a:solidFill>
                  <a:srgbClr val="0066FF"/>
                </a:solidFill>
              </a:rPr>
              <a:t> è un complesso multifunzionale ubicato nel comune di Nola, nei pressi del Cis e dell'Interporto campano, vicino all'abitato di Polvica (località suddivisa tra i comuni di Nola, Acerra e San Felice a </a:t>
            </a:r>
            <a:r>
              <a:rPr lang="it-IT" sz="1500" dirty="0" smtClean="0">
                <a:solidFill>
                  <a:srgbClr val="0066FF"/>
                </a:solidFill>
              </a:rPr>
              <a:t>Cancello</a:t>
            </a:r>
            <a:r>
              <a:rPr lang="it-IT" sz="1500" dirty="0">
                <a:solidFill>
                  <a:srgbClr val="0066FF"/>
                </a:solidFill>
              </a:rPr>
              <a:t>). </a:t>
            </a:r>
            <a:r>
              <a:rPr lang="it-IT" sz="1500" dirty="0" smtClean="0">
                <a:solidFill>
                  <a:srgbClr val="0066FF"/>
                </a:solidFill>
              </a:rPr>
              <a:t>L'edificio </a:t>
            </a:r>
            <a:r>
              <a:rPr lang="it-IT" sz="1500" dirty="0">
                <a:solidFill>
                  <a:srgbClr val="0066FF"/>
                </a:solidFill>
              </a:rPr>
              <a:t>inaugurato il 7 dicembre </a:t>
            </a:r>
            <a:r>
              <a:rPr lang="it-IT" sz="1500" dirty="0" smtClean="0">
                <a:solidFill>
                  <a:srgbClr val="0066FF"/>
                </a:solidFill>
              </a:rPr>
              <a:t>2007, </a:t>
            </a:r>
            <a:r>
              <a:rPr lang="it-IT" sz="1500" dirty="0">
                <a:solidFill>
                  <a:srgbClr val="0066FF"/>
                </a:solidFill>
              </a:rPr>
              <a:t>questo centro ad uso misto è una versione moderna di un mercato tradizionale. Il centro comprende un supermercato, un centro commerciale, l'intrattenimento e spazi pubblici, ristoranti, hotel, uffici e altre strutture. Il design progetto trae ispirazione </a:t>
            </a:r>
            <a:r>
              <a:rPr lang="it-IT" sz="1500" dirty="0" smtClean="0">
                <a:solidFill>
                  <a:srgbClr val="0066FF"/>
                </a:solidFill>
              </a:rPr>
              <a:t>al vicino </a:t>
            </a:r>
            <a:r>
              <a:rPr lang="it-IT" sz="1500" dirty="0">
                <a:solidFill>
                  <a:srgbClr val="0066FF"/>
                </a:solidFill>
              </a:rPr>
              <a:t>vulcano Vesuvio. Forma inclinata della struttura varia da 25m a 41m in altezza, e l'edificio ha un diametro complessivo di 320m.</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437112"/>
            <a:ext cx="4427984" cy="2319157"/>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950" y="4127971"/>
            <a:ext cx="3500592" cy="2672705"/>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5211" y="1849485"/>
            <a:ext cx="2794573" cy="2605062"/>
          </a:xfrm>
          <a:prstGeom prst="rect">
            <a:avLst/>
          </a:prstGeom>
        </p:spPr>
      </p:pic>
    </p:spTree>
    <p:extLst>
      <p:ext uri="{BB962C8B-B14F-4D97-AF65-F5344CB8AC3E}">
        <p14:creationId xmlns:p14="http://schemas.microsoft.com/office/powerpoint/2010/main" val="256158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08720" y="404664"/>
            <a:ext cx="8229600" cy="1143000"/>
          </a:xfrm>
        </p:spPr>
        <p:txBody>
          <a:bodyPr>
            <a:normAutofit/>
          </a:bodyPr>
          <a:lstStyle/>
          <a:p>
            <a:r>
              <a:rPr lang="it-IT" sz="6000" dirty="0" smtClean="0">
                <a:solidFill>
                  <a:srgbClr val="0066FF"/>
                </a:solidFill>
              </a:rPr>
              <a:t>FINE</a:t>
            </a:r>
            <a:endParaRPr lang="it-IT" sz="6000" dirty="0">
              <a:solidFill>
                <a:srgbClr val="0066FF"/>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76131">
            <a:off x="340989" y="1812619"/>
            <a:ext cx="7924970" cy="3369269"/>
          </a:xfrm>
          <a:prstGeom prst="rect">
            <a:avLst/>
          </a:prstGeom>
        </p:spPr>
      </p:pic>
      <p:sp>
        <p:nvSpPr>
          <p:cNvPr id="5" name="CasellaDiTesto 4"/>
          <p:cNvSpPr txBox="1"/>
          <p:nvPr/>
        </p:nvSpPr>
        <p:spPr>
          <a:xfrm>
            <a:off x="6228184" y="5813899"/>
            <a:ext cx="2808312" cy="923330"/>
          </a:xfrm>
          <a:prstGeom prst="rect">
            <a:avLst/>
          </a:prstGeom>
          <a:noFill/>
        </p:spPr>
        <p:txBody>
          <a:bodyPr wrap="square" rtlCol="0">
            <a:spAutoFit/>
          </a:bodyPr>
          <a:lstStyle/>
          <a:p>
            <a:r>
              <a:rPr lang="it-IT" dirty="0" smtClean="0">
                <a:solidFill>
                  <a:srgbClr val="0066FF"/>
                </a:solidFill>
              </a:rPr>
              <a:t>Roberto </a:t>
            </a:r>
            <a:r>
              <a:rPr lang="it-IT" dirty="0" err="1" smtClean="0">
                <a:solidFill>
                  <a:srgbClr val="0066FF"/>
                </a:solidFill>
              </a:rPr>
              <a:t>Ascione</a:t>
            </a:r>
            <a:endParaRPr lang="it-IT" dirty="0" smtClean="0">
              <a:solidFill>
                <a:srgbClr val="0066FF"/>
              </a:solidFill>
            </a:endParaRPr>
          </a:p>
          <a:p>
            <a:r>
              <a:rPr lang="it-IT" dirty="0" smtClean="0">
                <a:solidFill>
                  <a:srgbClr val="0066FF"/>
                </a:solidFill>
              </a:rPr>
              <a:t>Gianmarco Arzanese</a:t>
            </a:r>
          </a:p>
          <a:p>
            <a:r>
              <a:rPr lang="it-IT" dirty="0" smtClean="0">
                <a:solidFill>
                  <a:srgbClr val="0066FF"/>
                </a:solidFill>
              </a:rPr>
              <a:t>Domenico Silvestre  VA</a:t>
            </a:r>
            <a:endParaRPr lang="it-IT" dirty="0">
              <a:solidFill>
                <a:srgbClr val="0066FF"/>
              </a:solidFill>
            </a:endParaRPr>
          </a:p>
        </p:txBody>
      </p:sp>
    </p:spTree>
    <p:extLst>
      <p:ext uri="{BB962C8B-B14F-4D97-AF65-F5344CB8AC3E}">
        <p14:creationId xmlns:p14="http://schemas.microsoft.com/office/powerpoint/2010/main" val="1242385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dirty="0" smtClean="0">
                <a:solidFill>
                  <a:srgbClr val="0066FF"/>
                </a:solidFill>
              </a:rPr>
              <a:t>IL PIACERE DELLA SEMPLICITA’</a:t>
            </a:r>
            <a:endParaRPr lang="it-IT" dirty="0">
              <a:solidFill>
                <a:srgbClr val="0066FF"/>
              </a:solidFill>
            </a:endParaRPr>
          </a:p>
        </p:txBody>
      </p:sp>
      <p:sp>
        <p:nvSpPr>
          <p:cNvPr id="3" name="Segnaposto contenuto 2"/>
          <p:cNvSpPr>
            <a:spLocks noGrp="1"/>
          </p:cNvSpPr>
          <p:nvPr>
            <p:ph idx="1"/>
          </p:nvPr>
        </p:nvSpPr>
        <p:spPr>
          <a:xfrm>
            <a:off x="-17479" y="1124744"/>
            <a:ext cx="5050904" cy="3701007"/>
          </a:xfrm>
        </p:spPr>
        <p:txBody>
          <a:bodyPr>
            <a:normAutofit/>
          </a:bodyPr>
          <a:lstStyle/>
          <a:p>
            <a:pPr marL="0" indent="0">
              <a:buNone/>
            </a:pPr>
            <a:r>
              <a:rPr lang="it-IT" sz="1800" dirty="0" smtClean="0">
                <a:solidFill>
                  <a:srgbClr val="0066FF"/>
                </a:solidFill>
              </a:rPr>
              <a:t>Tutte le opere dell’Architetto riescono ad entrare in ogni contesto sociale di ogni paese . </a:t>
            </a:r>
          </a:p>
          <a:p>
            <a:pPr marL="0" indent="0">
              <a:buNone/>
            </a:pPr>
            <a:r>
              <a:rPr lang="it-IT" sz="1800" dirty="0" smtClean="0">
                <a:solidFill>
                  <a:srgbClr val="0066FF"/>
                </a:solidFill>
              </a:rPr>
              <a:t>Egli inventa elementi semplici facili da costruire, e in alcuni casi da smontare  (EXPO Osaka 1970).</a:t>
            </a:r>
          </a:p>
          <a:p>
            <a:pPr marL="0" indent="0">
              <a:buNone/>
            </a:pPr>
            <a:r>
              <a:rPr lang="it-IT" sz="1800" dirty="0" smtClean="0">
                <a:solidFill>
                  <a:srgbClr val="0066FF"/>
                </a:solidFill>
              </a:rPr>
              <a:t>Stupì questa  struttura leggera piccola e trasportabile.</a:t>
            </a:r>
          </a:p>
          <a:p>
            <a:pPr marL="0" indent="0">
              <a:buNone/>
            </a:pPr>
            <a:r>
              <a:rPr lang="it-IT" sz="1800" dirty="0" smtClean="0">
                <a:solidFill>
                  <a:srgbClr val="0066FF"/>
                </a:solidFill>
              </a:rPr>
              <a:t>Nel 1998 Renzo Piano vinse  il ‘’premio Pritzker’’, una medaglia a due facce donata ai più grandi architetti una volta l’anno, è l’oscar degli architetti.</a:t>
            </a:r>
            <a:endParaRPr lang="it-IT" sz="1800" dirty="0">
              <a:solidFill>
                <a:srgbClr val="0066FF"/>
              </a:solidFill>
            </a:endParaRP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6385" y="1285755"/>
            <a:ext cx="2769840" cy="4210157"/>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3794380"/>
            <a:ext cx="2664296" cy="2664296"/>
          </a:xfrm>
          <a:prstGeom prst="rect">
            <a:avLst/>
          </a:prstGeom>
        </p:spPr>
      </p:pic>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4" y="5126528"/>
            <a:ext cx="3168352" cy="1506425"/>
          </a:xfrm>
          <a:prstGeom prst="rect">
            <a:avLst/>
          </a:prstGeom>
        </p:spPr>
      </p:pic>
    </p:spTree>
    <p:extLst>
      <p:ext uri="{BB962C8B-B14F-4D97-AF65-F5344CB8AC3E}">
        <p14:creationId xmlns:p14="http://schemas.microsoft.com/office/powerpoint/2010/main" val="412369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8416" y="116632"/>
            <a:ext cx="7427168" cy="1031551"/>
          </a:xfrm>
        </p:spPr>
        <p:txBody>
          <a:bodyPr/>
          <a:lstStyle/>
          <a:p>
            <a:r>
              <a:rPr lang="it-IT" smtClean="0">
                <a:solidFill>
                  <a:srgbClr val="0066FF"/>
                </a:solidFill>
              </a:rPr>
              <a:t>Le sue opere </a:t>
            </a:r>
            <a:endParaRPr lang="it-IT" dirty="0">
              <a:solidFill>
                <a:srgbClr val="0066FF"/>
              </a:solidFill>
            </a:endParaRPr>
          </a:p>
        </p:txBody>
      </p:sp>
      <p:sp>
        <p:nvSpPr>
          <p:cNvPr id="3" name="Segnaposto contenuto 2"/>
          <p:cNvSpPr>
            <a:spLocks noGrp="1"/>
          </p:cNvSpPr>
          <p:nvPr>
            <p:ph idx="1"/>
          </p:nvPr>
        </p:nvSpPr>
        <p:spPr>
          <a:xfrm>
            <a:off x="251520" y="1052736"/>
            <a:ext cx="8229600" cy="4525963"/>
          </a:xfrm>
        </p:spPr>
        <p:txBody>
          <a:bodyPr>
            <a:normAutofit/>
          </a:bodyPr>
          <a:lstStyle/>
          <a:p>
            <a:pPr marL="0" indent="0">
              <a:buNone/>
            </a:pPr>
            <a:r>
              <a:rPr lang="it-IT" sz="2400" smtClean="0">
                <a:solidFill>
                  <a:srgbClr val="0066FF"/>
                </a:solidFill>
              </a:rPr>
              <a:t>Le sue opere maggiori sono situate in tutto il mondo: </a:t>
            </a:r>
          </a:p>
          <a:p>
            <a:pPr marL="0" indent="0">
              <a:buNone/>
            </a:pPr>
            <a:r>
              <a:rPr lang="it-IT" sz="2400" smtClean="0">
                <a:solidFill>
                  <a:srgbClr val="0066FF"/>
                </a:solidFill>
              </a:rPr>
              <a:t>Gran Betagna ,America ,Asia Orientale, Italia.</a:t>
            </a:r>
            <a:endParaRPr lang="it-IT" sz="2400" dirty="0" smtClean="0">
              <a:solidFill>
                <a:srgbClr val="0066FF"/>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2788" y="2420888"/>
            <a:ext cx="3138264" cy="2279164"/>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3075" y="2420888"/>
            <a:ext cx="2495388" cy="4437112"/>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91" y="2355379"/>
            <a:ext cx="1719876" cy="4392488"/>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5157192"/>
            <a:ext cx="2857500" cy="1590675"/>
          </a:xfrm>
          <a:prstGeom prst="rect">
            <a:avLst/>
          </a:prstGeom>
        </p:spPr>
      </p:pic>
    </p:spTree>
    <p:extLst>
      <p:ext uri="{BB962C8B-B14F-4D97-AF65-F5344CB8AC3E}">
        <p14:creationId xmlns:p14="http://schemas.microsoft.com/office/powerpoint/2010/main" val="30555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4624"/>
            <a:ext cx="8229600" cy="1143000"/>
          </a:xfrm>
        </p:spPr>
        <p:txBody>
          <a:bodyPr/>
          <a:lstStyle/>
          <a:p>
            <a:r>
              <a:rPr lang="en-US" dirty="0">
                <a:solidFill>
                  <a:srgbClr val="0066FF"/>
                </a:solidFill>
              </a:rPr>
              <a:t>London Bridge Tower</a:t>
            </a:r>
          </a:p>
        </p:txBody>
      </p:sp>
      <p:sp>
        <p:nvSpPr>
          <p:cNvPr id="3" name="Segnaposto contenuto 2"/>
          <p:cNvSpPr>
            <a:spLocks noGrp="1"/>
          </p:cNvSpPr>
          <p:nvPr>
            <p:ph idx="1"/>
          </p:nvPr>
        </p:nvSpPr>
        <p:spPr>
          <a:xfrm>
            <a:off x="107504" y="1268760"/>
            <a:ext cx="8579296" cy="4525963"/>
          </a:xfrm>
        </p:spPr>
        <p:txBody>
          <a:bodyPr>
            <a:normAutofit/>
          </a:bodyPr>
          <a:lstStyle/>
          <a:p>
            <a:pPr marL="0" indent="0">
              <a:buNone/>
            </a:pPr>
            <a:r>
              <a:rPr lang="en-US" sz="1600" dirty="0" smtClean="0">
                <a:solidFill>
                  <a:srgbClr val="0066FF"/>
                </a:solidFill>
              </a:rPr>
              <a:t>2000-2012 .The </a:t>
            </a:r>
            <a:r>
              <a:rPr lang="en-US" sz="1600" dirty="0">
                <a:solidFill>
                  <a:srgbClr val="0066FF"/>
                </a:solidFill>
              </a:rPr>
              <a:t>London Bridge Tower, also known as the Shard, is a 72-storey</a:t>
            </a:r>
            <a:r>
              <a:rPr lang="en-US" sz="1600" dirty="0" smtClean="0">
                <a:solidFill>
                  <a:srgbClr val="0066FF"/>
                </a:solidFill>
              </a:rPr>
              <a:t>, </a:t>
            </a:r>
            <a:r>
              <a:rPr lang="en-US" sz="1600" dirty="0">
                <a:solidFill>
                  <a:srgbClr val="0066FF"/>
                </a:solidFill>
              </a:rPr>
              <a:t>mixed-use tower located beside London Bridge Station on the south bank of the river Thames</a:t>
            </a:r>
            <a:r>
              <a:rPr lang="en-US" sz="1600" dirty="0" smtClean="0">
                <a:solidFill>
                  <a:srgbClr val="0066FF"/>
                </a:solidFill>
              </a:rPr>
              <a:t>. </a:t>
            </a:r>
            <a:r>
              <a:rPr lang="en-US" sz="1600" dirty="0">
                <a:solidFill>
                  <a:srgbClr val="0066FF"/>
                </a:solidFill>
              </a:rPr>
              <a:t>This project was a response to the urban vision of London Mayor Ken Livingstone and to his policy of encouraging high-density development at key transport nodes in London. This sort of sustainable urban extension relies on the proximity of public transportation, discourages car use and helps to reduce traffic congestion in the city.</a:t>
            </a:r>
          </a:p>
          <a:p>
            <a:pPr marL="0" indent="0">
              <a:buNone/>
            </a:pPr>
            <a:endParaRPr lang="it-IT" sz="1600"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4005064"/>
            <a:ext cx="2113659" cy="2782874"/>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3068960"/>
            <a:ext cx="2193197" cy="369640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2822428"/>
            <a:ext cx="2808312" cy="3942932"/>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2636912"/>
            <a:ext cx="1800225" cy="4128448"/>
          </a:xfrm>
          <a:prstGeom prst="rect">
            <a:avLst/>
          </a:prstGeom>
        </p:spPr>
      </p:pic>
    </p:spTree>
    <p:extLst>
      <p:ext uri="{BB962C8B-B14F-4D97-AF65-F5344CB8AC3E}">
        <p14:creationId xmlns:p14="http://schemas.microsoft.com/office/powerpoint/2010/main" val="194103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2414220"/>
            <a:ext cx="1143000" cy="4419600"/>
          </a:xfrm>
          <a:prstGeom prst="rect">
            <a:avLst/>
          </a:prstGeom>
        </p:spPr>
      </p:pic>
      <p:sp>
        <p:nvSpPr>
          <p:cNvPr id="2" name="Titolo 1"/>
          <p:cNvSpPr>
            <a:spLocks noGrp="1"/>
          </p:cNvSpPr>
          <p:nvPr>
            <p:ph type="title"/>
          </p:nvPr>
        </p:nvSpPr>
        <p:spPr>
          <a:xfrm>
            <a:off x="467544" y="22628"/>
            <a:ext cx="8229600" cy="1143000"/>
          </a:xfrm>
        </p:spPr>
        <p:txBody>
          <a:bodyPr>
            <a:normAutofit fontScale="90000"/>
          </a:bodyPr>
          <a:lstStyle/>
          <a:p>
            <a:r>
              <a:rPr lang="en-US" dirty="0" smtClean="0"/>
              <a:t/>
            </a:r>
            <a:br>
              <a:rPr lang="en-US" dirty="0" smtClean="0"/>
            </a:br>
            <a:r>
              <a:rPr lang="en-US" dirty="0"/>
              <a:t/>
            </a:r>
            <a:br>
              <a:rPr lang="en-US" dirty="0"/>
            </a:br>
            <a:r>
              <a:rPr lang="en-US" dirty="0" smtClean="0">
                <a:solidFill>
                  <a:srgbClr val="0066FF"/>
                </a:solidFill>
              </a:rPr>
              <a:t>The </a:t>
            </a:r>
            <a:r>
              <a:rPr lang="en-US" dirty="0">
                <a:solidFill>
                  <a:srgbClr val="0066FF"/>
                </a:solidFill>
              </a:rPr>
              <a:t>New York Times Building </a:t>
            </a:r>
            <a:br>
              <a:rPr lang="en-US" dirty="0">
                <a:solidFill>
                  <a:srgbClr val="0066FF"/>
                </a:solidFill>
              </a:rPr>
            </a:br>
            <a:r>
              <a:rPr lang="en-US" dirty="0"/>
              <a:t/>
            </a:r>
            <a:br>
              <a:rPr lang="en-US" dirty="0"/>
            </a:br>
            <a:endParaRPr lang="it-IT" dirty="0"/>
          </a:p>
        </p:txBody>
      </p:sp>
      <p:sp>
        <p:nvSpPr>
          <p:cNvPr id="3" name="Segnaposto contenuto 2"/>
          <p:cNvSpPr>
            <a:spLocks noGrp="1"/>
          </p:cNvSpPr>
          <p:nvPr>
            <p:ph idx="1"/>
          </p:nvPr>
        </p:nvSpPr>
        <p:spPr>
          <a:xfrm>
            <a:off x="107504" y="908721"/>
            <a:ext cx="5904656" cy="2160240"/>
          </a:xfrm>
        </p:spPr>
        <p:txBody>
          <a:bodyPr>
            <a:normAutofit/>
          </a:bodyPr>
          <a:lstStyle/>
          <a:p>
            <a:pPr marL="0" indent="0">
              <a:buNone/>
            </a:pPr>
            <a:endParaRPr lang="en-US" sz="1600" dirty="0" smtClean="0">
              <a:solidFill>
                <a:srgbClr val="0066FF"/>
              </a:solidFill>
            </a:endParaRPr>
          </a:p>
          <a:p>
            <a:pPr marL="0" indent="0">
              <a:buNone/>
            </a:pPr>
            <a:r>
              <a:rPr lang="en-US" sz="1600" dirty="0" smtClean="0">
                <a:solidFill>
                  <a:srgbClr val="0066FF"/>
                </a:solidFill>
              </a:rPr>
              <a:t>A </a:t>
            </a:r>
            <a:r>
              <a:rPr lang="en-US" sz="1600" dirty="0">
                <a:solidFill>
                  <a:srgbClr val="0066FF"/>
                </a:solidFill>
              </a:rPr>
              <a:t>new headquarters for the “New York Times” newspaper was commissioned via invited competition in 2000. </a:t>
            </a:r>
            <a:endParaRPr lang="en-US" sz="1600" dirty="0" smtClean="0">
              <a:solidFill>
                <a:srgbClr val="0066FF"/>
              </a:solidFill>
            </a:endParaRPr>
          </a:p>
          <a:p>
            <a:pPr marL="0" indent="0">
              <a:buNone/>
            </a:pPr>
            <a:r>
              <a:rPr lang="en-US" sz="1600" dirty="0" smtClean="0">
                <a:solidFill>
                  <a:srgbClr val="0066FF"/>
                </a:solidFill>
              </a:rPr>
              <a:t>Renzo </a:t>
            </a:r>
            <a:r>
              <a:rPr lang="en-US" sz="1600" dirty="0">
                <a:solidFill>
                  <a:srgbClr val="0066FF"/>
                </a:solidFill>
              </a:rPr>
              <a:t>Piano Building Workshop’s winning design opens up a neglected corner of Manhattan opposite the Port Authority, with a 52-storey building whose themes of permeability and transparency express the intrinsic link between the newspaper and the city.</a:t>
            </a:r>
          </a:p>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3645025"/>
            <a:ext cx="2617493" cy="319535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67" y="2789182"/>
            <a:ext cx="2695884" cy="4051192"/>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2682" y="934122"/>
            <a:ext cx="3324450" cy="2350862"/>
          </a:xfrm>
          <a:prstGeom prst="rect">
            <a:avLst/>
          </a:prstGeom>
        </p:spPr>
      </p:pic>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3002" y="4257884"/>
            <a:ext cx="3410173" cy="2123443"/>
          </a:xfrm>
          <a:prstGeom prst="rect">
            <a:avLst/>
          </a:prstGeom>
        </p:spPr>
      </p:pic>
    </p:spTree>
    <p:extLst>
      <p:ext uri="{BB962C8B-B14F-4D97-AF65-F5344CB8AC3E}">
        <p14:creationId xmlns:p14="http://schemas.microsoft.com/office/powerpoint/2010/main" val="420385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1143000"/>
          </a:xfrm>
        </p:spPr>
        <p:txBody>
          <a:bodyPr/>
          <a:lstStyle/>
          <a:p>
            <a:r>
              <a:rPr lang="it-IT" dirty="0">
                <a:solidFill>
                  <a:srgbClr val="0066FF"/>
                </a:solidFill>
              </a:rPr>
              <a:t>Parco della Musica Auditorium</a:t>
            </a:r>
          </a:p>
        </p:txBody>
      </p:sp>
      <p:sp>
        <p:nvSpPr>
          <p:cNvPr id="3" name="Segnaposto contenuto 2"/>
          <p:cNvSpPr>
            <a:spLocks noGrp="1"/>
          </p:cNvSpPr>
          <p:nvPr>
            <p:ph idx="1"/>
          </p:nvPr>
        </p:nvSpPr>
        <p:spPr>
          <a:xfrm>
            <a:off x="395536" y="1196752"/>
            <a:ext cx="8229600" cy="4525963"/>
          </a:xfrm>
        </p:spPr>
        <p:txBody>
          <a:bodyPr>
            <a:normAutofit/>
          </a:bodyPr>
          <a:lstStyle/>
          <a:p>
            <a:pPr marL="0" indent="0">
              <a:buNone/>
            </a:pPr>
            <a:r>
              <a:rPr lang="en-US" sz="1600" dirty="0">
                <a:solidFill>
                  <a:srgbClr val="0066FF"/>
                </a:solidFill>
              </a:rPr>
              <a:t>The Parco della Musica is not just another new auditorium for Rome, which for decades had been waiting for a permanent concert hall in which to host performances by the Accademia Nazionale di Santa Cecilia. It is a real ‘city’ for music, with three halls of differing sizes and acoustic quality, numerous practice rooms and recording studios, conference halls and classrooms. The open-air amphitheatre highlights the complex’s commitment to being a truly public space for culture, bringing life back to a great urban void in the Flaminio </a:t>
            </a:r>
            <a:r>
              <a:rPr lang="en-US" sz="1600" dirty="0" smtClean="0">
                <a:solidFill>
                  <a:srgbClr val="0066FF"/>
                </a:solidFill>
              </a:rPr>
              <a:t> district.</a:t>
            </a:r>
            <a:endParaRPr lang="it-IT" sz="1600" dirty="0">
              <a:solidFill>
                <a:srgbClr val="0066FF"/>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710289"/>
            <a:ext cx="3934815" cy="285765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7" y="2780928"/>
            <a:ext cx="4631035" cy="1908229"/>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4631365"/>
            <a:ext cx="2172866" cy="2172866"/>
          </a:xfrm>
          <a:prstGeom prst="rect">
            <a:avLst/>
          </a:prstGeom>
        </p:spPr>
      </p:pic>
    </p:spTree>
    <p:extLst>
      <p:ext uri="{BB962C8B-B14F-4D97-AF65-F5344CB8AC3E}">
        <p14:creationId xmlns:p14="http://schemas.microsoft.com/office/powerpoint/2010/main" val="3739245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274"/>
            <a:ext cx="8229600" cy="1143000"/>
          </a:xfrm>
        </p:spPr>
        <p:txBody>
          <a:bodyPr>
            <a:normAutofit fontScale="90000"/>
          </a:bodyPr>
          <a:lstStyle/>
          <a:p>
            <a:r>
              <a:rPr lang="it-IT" dirty="0">
                <a:solidFill>
                  <a:srgbClr val="0066FF"/>
                </a:solidFill>
              </a:rPr>
              <a:t>Il Centro culturale Jean-Marie Tjibaou</a:t>
            </a:r>
          </a:p>
        </p:txBody>
      </p:sp>
      <p:sp>
        <p:nvSpPr>
          <p:cNvPr id="3" name="Segnaposto contenuto 2"/>
          <p:cNvSpPr>
            <a:spLocks noGrp="1"/>
          </p:cNvSpPr>
          <p:nvPr>
            <p:ph idx="1"/>
          </p:nvPr>
        </p:nvSpPr>
        <p:spPr>
          <a:xfrm>
            <a:off x="467544" y="980728"/>
            <a:ext cx="8229600" cy="4525963"/>
          </a:xfrm>
        </p:spPr>
        <p:txBody>
          <a:bodyPr>
            <a:normAutofit/>
          </a:bodyPr>
          <a:lstStyle/>
          <a:p>
            <a:pPr marL="0" indent="0">
              <a:buNone/>
            </a:pPr>
            <a:r>
              <a:rPr lang="it-IT" sz="1400" dirty="0" smtClean="0">
                <a:solidFill>
                  <a:srgbClr val="0066FF"/>
                </a:solidFill>
              </a:rPr>
              <a:t>Situato a Noumèa </a:t>
            </a:r>
            <a:r>
              <a:rPr lang="it-IT" sz="1400" dirty="0">
                <a:solidFill>
                  <a:srgbClr val="0066FF"/>
                </a:solidFill>
              </a:rPr>
              <a:t>è stato costruito tra il </a:t>
            </a:r>
            <a:r>
              <a:rPr lang="it-IT" sz="1400" dirty="0" smtClean="0">
                <a:solidFill>
                  <a:srgbClr val="0066FF"/>
                </a:solidFill>
              </a:rPr>
              <a:t>1995 </a:t>
            </a:r>
            <a:r>
              <a:rPr lang="it-IT" sz="1400" dirty="0">
                <a:solidFill>
                  <a:srgbClr val="0066FF"/>
                </a:solidFill>
              </a:rPr>
              <a:t>e il </a:t>
            </a:r>
            <a:r>
              <a:rPr lang="it-IT" sz="1400" dirty="0" smtClean="0">
                <a:solidFill>
                  <a:srgbClr val="0066FF"/>
                </a:solidFill>
              </a:rPr>
              <a:t>1988, Il </a:t>
            </a:r>
            <a:r>
              <a:rPr lang="it-IT" sz="1400" dirty="0">
                <a:solidFill>
                  <a:srgbClr val="0066FF"/>
                </a:solidFill>
              </a:rPr>
              <a:t>complesso architettonico è costituito da dieci </a:t>
            </a:r>
            <a:r>
              <a:rPr lang="it-IT" sz="1400" i="1" dirty="0">
                <a:solidFill>
                  <a:srgbClr val="0066FF"/>
                </a:solidFill>
              </a:rPr>
              <a:t>capanne</a:t>
            </a:r>
            <a:r>
              <a:rPr lang="it-IT" sz="1400" dirty="0">
                <a:solidFill>
                  <a:srgbClr val="0066FF"/>
                </a:solidFill>
              </a:rPr>
              <a:t> di diverse dimensioni, rivolte verso la baia di Nouméa. Tali edifici sono collegati da un percorso pedonale che si snoda attraverso dei giardini. Renzo Piano, per realizzare questa opera ha studiato attentamente la tradizione delle popolazioni locali, in modo da integrare al meglio gli edifici con l'ambiente circostante, rispettando le </a:t>
            </a:r>
            <a:r>
              <a:rPr lang="it-IT" sz="1400" dirty="0" smtClean="0">
                <a:solidFill>
                  <a:srgbClr val="0066FF"/>
                </a:solidFill>
              </a:rPr>
              <a:t>tradizioni locali. Il </a:t>
            </a:r>
            <a:r>
              <a:rPr lang="it-IT" sz="1400" i="1" dirty="0">
                <a:solidFill>
                  <a:srgbClr val="0066FF"/>
                </a:solidFill>
              </a:rPr>
              <a:t>Centro culturale</a:t>
            </a:r>
            <a:r>
              <a:rPr lang="it-IT" sz="1400" dirty="0">
                <a:solidFill>
                  <a:srgbClr val="0066FF"/>
                </a:solidFill>
              </a:rPr>
              <a:t> è diviso in tre sezioni: la prima, quella espositiva, è dedicata alla cultura e alla storia kanak, con opere di artisti maori, </a:t>
            </a:r>
            <a:r>
              <a:rPr lang="it-IT" sz="1400" dirty="0" smtClean="0">
                <a:solidFill>
                  <a:srgbClr val="0066FF"/>
                </a:solidFill>
              </a:rPr>
              <a:t>papuani e </a:t>
            </a:r>
            <a:r>
              <a:rPr lang="it-IT" sz="1400" dirty="0">
                <a:solidFill>
                  <a:srgbClr val="0066FF"/>
                </a:solidFill>
              </a:rPr>
              <a:t>caledoniani. La seconda parte ospita gli uffici, l'auditorium e la biblioteca; infine la terza sezione ospita le attività ricreative del centro: corsi di danza e musica, pittura e scultura, oltre ad una scuola dell'infanzia. Le "capanne" sono realizzate con centine e listelli in legno hanno la conformazione di un guscio traforato. La struttura curva è realizzata in doghe di legno, che al passaggio del vento emettono un fruscio simile a quello degli alberi.</a:t>
            </a:r>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3056"/>
            <a:ext cx="4045248" cy="2810227"/>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3140968"/>
            <a:ext cx="3134756" cy="2368206"/>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1735" y="3212976"/>
            <a:ext cx="2368973" cy="3565364"/>
          </a:xfrm>
          <a:prstGeom prst="rect">
            <a:avLst/>
          </a:prstGeom>
        </p:spPr>
      </p:pic>
    </p:spTree>
    <p:extLst>
      <p:ext uri="{BB962C8B-B14F-4D97-AF65-F5344CB8AC3E}">
        <p14:creationId xmlns:p14="http://schemas.microsoft.com/office/powerpoint/2010/main" val="2383507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2" y="980728"/>
            <a:ext cx="3594905" cy="2362631"/>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663" y="655212"/>
            <a:ext cx="5610337" cy="2777927"/>
          </a:xfrm>
          <a:prstGeom prst="rect">
            <a:avLst/>
          </a:prstGeom>
        </p:spPr>
      </p:pic>
      <p:sp>
        <p:nvSpPr>
          <p:cNvPr id="2" name="Titolo 1"/>
          <p:cNvSpPr>
            <a:spLocks noGrp="1"/>
          </p:cNvSpPr>
          <p:nvPr>
            <p:ph type="title"/>
          </p:nvPr>
        </p:nvSpPr>
        <p:spPr>
          <a:xfrm>
            <a:off x="323528" y="44624"/>
            <a:ext cx="8229600" cy="1143000"/>
          </a:xfrm>
        </p:spPr>
        <p:txBody>
          <a:bodyPr>
            <a:normAutofit fontScale="90000"/>
          </a:bodyPr>
          <a:lstStyle/>
          <a:p>
            <a:r>
              <a:rPr lang="it-IT" dirty="0">
                <a:solidFill>
                  <a:srgbClr val="0066FF"/>
                </a:solidFill>
              </a:rPr>
              <a:t>Centre Georges Pompidou</a:t>
            </a:r>
            <a:r>
              <a:rPr lang="it-IT" dirty="0"/>
              <a:t/>
            </a:r>
            <a:br>
              <a:rPr lang="it-IT" dirty="0"/>
            </a:br>
            <a:r>
              <a:rPr lang="it-IT" dirty="0"/>
              <a:t> </a:t>
            </a:r>
          </a:p>
        </p:txBody>
      </p:sp>
      <p:sp>
        <p:nvSpPr>
          <p:cNvPr id="3" name="Segnaposto contenuto 2"/>
          <p:cNvSpPr>
            <a:spLocks noGrp="1"/>
          </p:cNvSpPr>
          <p:nvPr>
            <p:ph idx="1"/>
          </p:nvPr>
        </p:nvSpPr>
        <p:spPr>
          <a:xfrm>
            <a:off x="395536" y="3140968"/>
            <a:ext cx="8229600" cy="5217443"/>
          </a:xfrm>
        </p:spPr>
        <p:txBody>
          <a:bodyPr>
            <a:normAutofit/>
          </a:bodyPr>
          <a:lstStyle/>
          <a:p>
            <a:pPr marL="0" indent="0">
              <a:buNone/>
            </a:pPr>
            <a:r>
              <a:rPr lang="it-IT" sz="1500" dirty="0">
                <a:solidFill>
                  <a:srgbClr val="0066FF"/>
                </a:solidFill>
              </a:rPr>
              <a:t>Il Centro nacque dalla volontà di Georges Pompidou, presidente della Repubblica francese dal 1969 al 1974, che volle creare nel cuore di Parigi un'istituzione culturale all'insegna della multidisciplinarità, interamente dedicata all'arte moderna, a cui si affiancassero anche una vasta biblioteca pubblica, un museo del design, attività musicali, cinematografiche e </a:t>
            </a:r>
            <a:r>
              <a:rPr lang="it-IT" sz="1500" dirty="0" smtClean="0">
                <a:solidFill>
                  <a:srgbClr val="0066FF"/>
                </a:solidFill>
              </a:rPr>
              <a:t>audio-visive . Per </a:t>
            </a:r>
            <a:r>
              <a:rPr lang="it-IT" sz="1500" dirty="0">
                <a:solidFill>
                  <a:srgbClr val="0066FF"/>
                </a:solidFill>
              </a:rPr>
              <a:t>questo il Centro comprende una grande </a:t>
            </a:r>
            <a:r>
              <a:rPr lang="it-IT" sz="1500" dirty="0" smtClean="0">
                <a:solidFill>
                  <a:srgbClr val="0066FF"/>
                </a:solidFill>
              </a:rPr>
              <a:t>biblioteca </a:t>
            </a:r>
            <a:r>
              <a:rPr lang="it-IT" sz="1500" dirty="0">
                <a:solidFill>
                  <a:srgbClr val="0066FF"/>
                </a:solidFill>
              </a:rPr>
              <a:t>pubblica, la Bibliothèque Publique d'Information (BPI), il Musée National d'Art Moderne e l'IRCAM, un centro, quest'ultimo, dedicato alla musica e alle ricerche in materia di acustica una cui </a:t>
            </a:r>
            <a:r>
              <a:rPr lang="it-IT" sz="1500" dirty="0" smtClean="0">
                <a:solidFill>
                  <a:srgbClr val="0066FF"/>
                </a:solidFill>
              </a:rPr>
              <a:t>estensione.</a:t>
            </a:r>
            <a:endParaRPr lang="it-IT" sz="1500" dirty="0">
              <a:solidFill>
                <a:srgbClr val="0066FF"/>
              </a:solidFill>
            </a:endParaRPr>
          </a:p>
          <a:p>
            <a:pPr marL="0" indent="0">
              <a:buNone/>
            </a:pPr>
            <a:endParaRPr lang="it-IT" dirty="0"/>
          </a:p>
        </p:txBody>
      </p:sp>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91" y="4865810"/>
            <a:ext cx="3492672" cy="1983256"/>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3579" y="4613609"/>
            <a:ext cx="5220072" cy="2231960"/>
          </a:xfrm>
          <a:prstGeom prst="rect">
            <a:avLst/>
          </a:prstGeom>
        </p:spPr>
      </p:pic>
    </p:spTree>
    <p:extLst>
      <p:ext uri="{BB962C8B-B14F-4D97-AF65-F5344CB8AC3E}">
        <p14:creationId xmlns:p14="http://schemas.microsoft.com/office/powerpoint/2010/main" val="133327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394" y="1196752"/>
            <a:ext cx="3851920" cy="2888940"/>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01008"/>
            <a:ext cx="4474314" cy="3155440"/>
          </a:xfrm>
          <a:prstGeom prst="rect">
            <a:avLst/>
          </a:prstGeom>
        </p:spPr>
      </p:pic>
      <p:sp>
        <p:nvSpPr>
          <p:cNvPr id="2" name="Titolo 1"/>
          <p:cNvSpPr>
            <a:spLocks noGrp="1"/>
          </p:cNvSpPr>
          <p:nvPr>
            <p:ph type="title"/>
          </p:nvPr>
        </p:nvSpPr>
        <p:spPr>
          <a:xfrm>
            <a:off x="467544" y="0"/>
            <a:ext cx="8229600" cy="908720"/>
          </a:xfrm>
        </p:spPr>
        <p:txBody>
          <a:bodyPr>
            <a:normAutofit fontScale="90000"/>
          </a:bodyPr>
          <a:lstStyle/>
          <a:p>
            <a:r>
              <a:rPr lang="it-IT" dirty="0">
                <a:solidFill>
                  <a:srgbClr val="0066FF"/>
                </a:solidFill>
              </a:rPr>
              <a:t>L’aeroporto internazionale di </a:t>
            </a:r>
            <a:r>
              <a:rPr lang="it-IT" dirty="0" err="1">
                <a:solidFill>
                  <a:srgbClr val="0066FF"/>
                </a:solidFill>
              </a:rPr>
              <a:t>Kansai</a:t>
            </a:r>
            <a:r>
              <a:rPr lang="it-IT" dirty="0">
                <a:solidFill>
                  <a:srgbClr val="0066FF"/>
                </a:solidFill>
              </a:rPr>
              <a:t> </a:t>
            </a:r>
            <a:endParaRPr lang="it-IT" dirty="0">
              <a:solidFill>
                <a:srgbClr val="0066FF"/>
              </a:solidFill>
            </a:endParaRPr>
          </a:p>
        </p:txBody>
      </p:sp>
      <p:sp>
        <p:nvSpPr>
          <p:cNvPr id="3" name="Segnaposto contenuto 2"/>
          <p:cNvSpPr>
            <a:spLocks noGrp="1"/>
          </p:cNvSpPr>
          <p:nvPr>
            <p:ph idx="1"/>
          </p:nvPr>
        </p:nvSpPr>
        <p:spPr>
          <a:xfrm>
            <a:off x="323528" y="764704"/>
            <a:ext cx="8229600" cy="4525963"/>
          </a:xfrm>
        </p:spPr>
        <p:txBody>
          <a:bodyPr>
            <a:normAutofit/>
          </a:bodyPr>
          <a:lstStyle/>
          <a:p>
            <a:pPr marL="0" indent="0">
              <a:buNone/>
            </a:pPr>
            <a:r>
              <a:rPr lang="it-IT" sz="1500" dirty="0">
                <a:solidFill>
                  <a:srgbClr val="0066FF"/>
                </a:solidFill>
              </a:rPr>
              <a:t>L’aeroporto internazionale di </a:t>
            </a:r>
            <a:r>
              <a:rPr lang="it-IT" sz="1500" dirty="0" err="1">
                <a:solidFill>
                  <a:srgbClr val="0066FF"/>
                </a:solidFill>
              </a:rPr>
              <a:t>Kansai</a:t>
            </a:r>
            <a:r>
              <a:rPr lang="it-IT" sz="1500" dirty="0">
                <a:solidFill>
                  <a:srgbClr val="0066FF"/>
                </a:solidFill>
              </a:rPr>
              <a:t> nei pressi di Osaka in Giappone è stato realizzato, per la prima volta al mondo, in mare aperto, creando un’isola artificiale proprio nella baia di Osaka, individuando così un’area sufficientemente libera per predisporre il progetto e sviluppare l’aeroporto, limitando così anche i danni ambientali provocati sulla popolazione umana e sugli abitati limitrofi per la realizzazione di un intervento di questa portata.</a:t>
            </a:r>
          </a:p>
          <a:p>
            <a:pPr marL="0" indent="0">
              <a:buNone/>
            </a:pPr>
            <a:endParaRPr lang="it-IT" dirty="0"/>
          </a:p>
        </p:txBody>
      </p:sp>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2348880"/>
            <a:ext cx="3716887" cy="2479861"/>
          </a:xfrm>
          <a:prstGeom prst="rect">
            <a:avLst/>
          </a:prstGeom>
        </p:spPr>
      </p:pic>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3439" y="5157192"/>
            <a:ext cx="4981711" cy="1641324"/>
          </a:xfrm>
          <a:prstGeom prst="rect">
            <a:avLst/>
          </a:prstGeom>
        </p:spPr>
      </p:pic>
    </p:spTree>
    <p:extLst>
      <p:ext uri="{BB962C8B-B14F-4D97-AF65-F5344CB8AC3E}">
        <p14:creationId xmlns:p14="http://schemas.microsoft.com/office/powerpoint/2010/main" val="252854063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903</Words>
  <Application>Microsoft Office PowerPoint</Application>
  <PresentationFormat>Presentazione su schermo (4:3)</PresentationFormat>
  <Paragraphs>40</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Tema di Office</vt:lpstr>
      <vt:lpstr>Presentazione standard di PowerPoint</vt:lpstr>
      <vt:lpstr>IL PIACERE DELLA SEMPLICITA’</vt:lpstr>
      <vt:lpstr>Le sue opere </vt:lpstr>
      <vt:lpstr>London Bridge Tower</vt:lpstr>
      <vt:lpstr>  The New York Times Building   </vt:lpstr>
      <vt:lpstr>Parco della Musica Auditorium</vt:lpstr>
      <vt:lpstr>Il Centro culturale Jean-Marie Tjibaou</vt:lpstr>
      <vt:lpstr>Centre Georges Pompidou  </vt:lpstr>
      <vt:lpstr>L’aeroporto internazionale di Kansai </vt:lpstr>
      <vt:lpstr>Il Vulcano Buono</vt:lpstr>
      <vt:lpstr>FINE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ALLIEVO 1</dc:creator>
  <cp:lastModifiedBy>COSTRUZ13</cp:lastModifiedBy>
  <cp:revision>22</cp:revision>
  <dcterms:created xsi:type="dcterms:W3CDTF">2015-02-23T08:13:59Z</dcterms:created>
  <dcterms:modified xsi:type="dcterms:W3CDTF">2015-03-16T09:47:42Z</dcterms:modified>
</cp:coreProperties>
</file>