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6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8277-2DEE-415C-8D8B-A76A6DA35AD0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383E-CA50-4860-AD6A-4784BB6A23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14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383E-CA50-4860-AD6A-4784BB6A231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383E-CA50-4860-AD6A-4784BB6A231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DD37EF-E7DD-4141-82C2-F5776F333B8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26F225-72A9-4FFD-B1DC-B17FE453B3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154832"/>
            <a:ext cx="6400800" cy="978024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Alexandre Gustave Eiffel</a:t>
            </a:r>
          </a:p>
          <a:p>
            <a:r>
              <a:rPr lang="it-IT" b="1" dirty="0" smtClean="0"/>
              <a:t> Digione</a:t>
            </a:r>
            <a:r>
              <a:rPr lang="it-IT" b="1" dirty="0"/>
              <a:t>, 15 dicembre 1832 – Parigi, 27 dicembre </a:t>
            </a:r>
            <a:r>
              <a:rPr lang="it-IT" b="1" dirty="0" smtClean="0"/>
              <a:t>1923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132857"/>
            <a:ext cx="4470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2208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07904" y="4149080"/>
            <a:ext cx="5436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Pinnacolo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Altezza totale con antenna (misure 2 aprile 2005)-325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Altezza totale con antenna (misure 2000)-324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Altezza totale con antenna (misure 1994)-318,70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 Altezza totale con antenna (misure 1991)-317,96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Altezza totale con bandiera (misure 1889)-312,27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Altezza totale senza bandiera (misure 1889)-300 m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180px-Cima_torre_eiff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6000" cy="34671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76482" y="188640"/>
            <a:ext cx="3294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CIMA: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Nel 1909 la Torre Eiffel rischiò di essere demolita. Fu risparmiata solamente perché si rivelò una piattaforma ideale per le antenne di trasmissione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Ora la cima della torre funziona come trasmettitore principale di Parigi.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7693">
            <a:off x="116133" y="3788462"/>
            <a:ext cx="3366728" cy="2525047"/>
          </a:xfrm>
          <a:prstGeom prst="rect">
            <a:avLst/>
          </a:prstGeom>
        </p:spPr>
      </p:pic>
      <p:pic>
        <p:nvPicPr>
          <p:cNvPr id="6" name="Immagine 5" descr="btov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7719" y="0"/>
            <a:ext cx="3456281" cy="310863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24128" y="3140968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it-IT" dirty="0" smtClean="0"/>
              <a:t> Possiamo notare più da vicino tutte le antenne e i satelliti presenti sulla cima</a:t>
            </a:r>
            <a:endParaRPr lang="it-IT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46440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GRU E ASCENSORI: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Una volta terminata la costruzione, Eiffel riciclò astutamente le gru come ascensori.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Dovette affrontare il problema di come sollevare le travi e i pilastri, limitò il peso dei pezzi più grandi a 3 tonnellate.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Eiffel introdusse un sistema di gru capace di arrampicarsi lungo i binari dei futuri ascensori all’interno dei pilastri che formavano la base.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I bracci potevano ruotare di 360°.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Una volta ultimato il 1° livello, Eiffel usò dei verricelli per sollevare i componenti strutturali fino a questa quota e altri verricelli per sollevare gli altri componenti dal 1° al 2° livello.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Per sollevare infine le restanti parti fino in cima alla torre, usò una gru rampicante lungo il pilastro centrale, che sarebbe poi servito da guida per gli ascensori superiori.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Questa gru saliva di 9 metri per volta, utilizzando telai ciascuno dei quali poggiava su quello inferiore. In questo modo la gru centrale, poggiava su soli 2 telai.</a:t>
            </a:r>
          </a:p>
          <a:p>
            <a:endParaRPr lang="it-IT" dirty="0"/>
          </a:p>
        </p:txBody>
      </p:sp>
      <p:pic>
        <p:nvPicPr>
          <p:cNvPr id="4" name="Immagine 3" descr="pulegge degli ascens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38736"/>
            <a:ext cx="3888432" cy="29163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 Particolari delle pugelle degli ascensori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299695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it-IT" dirty="0"/>
              <a:t>I sistemi degli ascensori sono quelli di allora e percorrono circa 100.000 km/all’anno.</a:t>
            </a:r>
          </a:p>
        </p:txBody>
      </p:sp>
      <p:pic>
        <p:nvPicPr>
          <p:cNvPr id="10" name="Immagine 9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9252" y="0"/>
            <a:ext cx="3696411" cy="3024336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29-500x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0488" y="1"/>
            <a:ext cx="5283512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377991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CURIOSITA’</a:t>
            </a:r>
          </a:p>
          <a:p>
            <a:endParaRPr lang="it-IT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E’ il monumento a pagamento più visitato al </a:t>
            </a:r>
            <a:r>
              <a:rPr lang="it-IT" dirty="0" smtClean="0"/>
              <a:t>mondo.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Dalla </a:t>
            </a:r>
            <a:r>
              <a:rPr lang="it-IT" dirty="0" smtClean="0"/>
              <a:t>sua apertura ha ospitato circa 250 milioni di persone. </a:t>
            </a:r>
          </a:p>
          <a:p>
            <a:pPr marL="285750" indent="-285750" fontAlgn="base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 fontAlgn="base">
              <a:buFont typeface="Wingdings" pitchFamily="2" charset="2"/>
              <a:buChar char="v"/>
            </a:pPr>
            <a:r>
              <a:rPr lang="it-IT" dirty="0" smtClean="0"/>
              <a:t>Rimase la struttura più alta al mondo per 41 anni fino alla costruzione, nel 1930, della Chrysler Building (alta ben 319 metri) a New York.</a:t>
            </a:r>
          </a:p>
          <a:p>
            <a:pPr fontAlgn="base"/>
            <a:endParaRPr lang="it-IT" dirty="0" smtClean="0"/>
          </a:p>
          <a:p>
            <a:pPr marL="342900" indent="-342900" fontAlgn="base">
              <a:buFont typeface="Wingdings" pitchFamily="2" charset="2"/>
              <a:buChar char="v"/>
            </a:pPr>
            <a:r>
              <a:rPr lang="it-IT" dirty="0" smtClean="0"/>
              <a:t>È stato registrato come Monumento Storico il 24 giugno del 1984, ed è stato anche riconosciuto dall’UNESCO come Patrimonio Mondiale nel 1991.</a:t>
            </a:r>
          </a:p>
          <a:p>
            <a:pPr fontAlgn="base"/>
            <a:endParaRPr lang="it-IT" dirty="0"/>
          </a:p>
          <a:p>
            <a:pPr marL="285750" indent="-285750" fontAlgn="base">
              <a:buFont typeface="Wingdings" pitchFamily="2" charset="2"/>
              <a:buChar char="v"/>
            </a:pPr>
            <a:r>
              <a:rPr lang="it-IT" dirty="0" smtClean="0"/>
              <a:t>Al </a:t>
            </a:r>
            <a:r>
              <a:rPr lang="it-IT" dirty="0" smtClean="0"/>
              <a:t>3° piano Eiffel costruì uno studio dove </a:t>
            </a:r>
            <a:r>
              <a:rPr lang="it-IT" dirty="0" smtClean="0"/>
              <a:t> ospitava le persone più illustri di Parigi.</a:t>
            </a:r>
            <a:endParaRPr lang="it-IT" dirty="0" smtClean="0"/>
          </a:p>
          <a:p>
            <a:pPr marL="285750" indent="-285750" fontAlgn="base">
              <a:buFont typeface="Wingdings" pitchFamily="2" charset="2"/>
              <a:buChar char="v"/>
            </a:pP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615140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3968" y="0"/>
            <a:ext cx="4859209" cy="6858001"/>
          </a:xfrm>
        </p:spPr>
        <p:txBody>
          <a:bodyPr>
            <a:normAutofit/>
          </a:bodyPr>
          <a:lstStyle/>
          <a:p>
            <a:r>
              <a:rPr lang="it-IT" b="1" dirty="0" smtClean="0"/>
              <a:t>BREVE BIOGRAFIA</a:t>
            </a:r>
          </a:p>
          <a:p>
            <a:r>
              <a:rPr lang="it-IT" dirty="0"/>
              <a:t>Nato in una famiglia agiata si diplomò come ingegnere chimico e successivamente sia affermò come </a:t>
            </a:r>
            <a:r>
              <a:rPr lang="it-IT" dirty="0" smtClean="0"/>
              <a:t>imprenditore.</a:t>
            </a:r>
          </a:p>
          <a:p>
            <a:r>
              <a:rPr lang="it-IT" dirty="0" smtClean="0"/>
              <a:t>Nel 1866 Gustave Eiffel decise di fondare la propria società. L'impresa ottenne molte importanti commissioni  nel mondo.</a:t>
            </a:r>
          </a:p>
          <a:p>
            <a:r>
              <a:rPr lang="it-IT" dirty="0" smtClean="0"/>
              <a:t> Negli anni seguenti Eiffel si occupò di aerodinamica.</a:t>
            </a:r>
          </a:p>
          <a:p>
            <a:r>
              <a:rPr lang="it-IT" dirty="0" smtClean="0"/>
              <a:t>Eiffel si occupò di ricerche sulle eliche, sulle ali d'aereo e sui proiettili. </a:t>
            </a:r>
          </a:p>
          <a:p>
            <a:r>
              <a:rPr lang="it-IT" dirty="0" smtClean="0"/>
              <a:t>Nel 1921, fece dono di tutte le sue installazioni allo stato francese.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7"/>
            <a:ext cx="424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4612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4049400"/>
            <a:ext cx="3276731" cy="387712"/>
          </a:xfrm>
        </p:spPr>
        <p:txBody>
          <a:bodyPr>
            <a:noAutofit/>
          </a:bodyPr>
          <a:lstStyle/>
          <a:p>
            <a:pPr marL="285750" indent="-285750"/>
            <a:r>
              <a:rPr lang="it-IT" dirty="0" smtClean="0"/>
              <a:t>Struttura della Statua della Libertà.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04664"/>
            <a:ext cx="2746060" cy="16561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348880"/>
            <a:ext cx="2808312" cy="18553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239046"/>
            <a:ext cx="1584176" cy="261128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89" y="4525103"/>
            <a:ext cx="2579027" cy="20994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5" y="4737891"/>
            <a:ext cx="2833932" cy="21254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404664"/>
            <a:ext cx="3170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Passerella </a:t>
            </a:r>
            <a:r>
              <a:rPr lang="it-IT" dirty="0"/>
              <a:t>di Saint Jean nel 1858</a:t>
            </a:r>
            <a:r>
              <a:rPr lang="it-IT" dirty="0" smtClean="0"/>
              <a:t>.</a:t>
            </a: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Utilizzò per la prima </a:t>
            </a:r>
            <a:r>
              <a:rPr lang="it-IT" dirty="0" smtClean="0"/>
              <a:t>volta</a:t>
            </a:r>
            <a:r>
              <a:rPr lang="it-IT" dirty="0"/>
              <a:t>	</a:t>
            </a:r>
          </a:p>
          <a:p>
            <a:pPr indent="0">
              <a:buNone/>
            </a:pPr>
            <a:r>
              <a:rPr lang="it-IT" dirty="0"/>
              <a:t>l’aria compressa per la </a:t>
            </a:r>
            <a:r>
              <a:rPr lang="it-IT" dirty="0" smtClean="0"/>
              <a:t>realizzazione delle </a:t>
            </a:r>
            <a:r>
              <a:rPr lang="it-IT" dirty="0"/>
              <a:t>fondazioni a pile tubolari.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19888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Cupola dell’osservatorio di Nizza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15816" y="462899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Chiesa di San Sebastiano, nelle Filippine.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83756" y="4091559"/>
            <a:ext cx="330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La stazione degli autobus, in Bolivia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74" y="2497456"/>
            <a:ext cx="2573383" cy="171907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-36512" y="2133651"/>
            <a:ext cx="320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Ponte Troung Tie</a:t>
            </a:r>
            <a:r>
              <a:rPr lang="it-IT" dirty="0"/>
              <a:t> </a:t>
            </a:r>
            <a:r>
              <a:rPr lang="it-IT" dirty="0" smtClean="0"/>
              <a:t>in Vietnam.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3" y="840046"/>
            <a:ext cx="2244451" cy="2993537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462110" y="476672"/>
            <a:ext cx="294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Ponte di San Pablo, Spagna.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131840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OPERE SIGNIFICATIVE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28652577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7776864" cy="3504503"/>
          </a:xfrm>
        </p:spPr>
      </p:pic>
      <p:sp>
        <p:nvSpPr>
          <p:cNvPr id="7" name="CasellaDiTesto 6"/>
          <p:cNvSpPr txBox="1"/>
          <p:nvPr/>
        </p:nvSpPr>
        <p:spPr>
          <a:xfrm>
            <a:off x="2627784" y="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Torre Eiffel 1886-1889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4221088"/>
            <a:ext cx="3995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STORIA</a:t>
            </a:r>
            <a:endParaRPr lang="it-IT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La torre doveva testimoniare la potenza industriale francese.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Non </a:t>
            </a:r>
            <a:r>
              <a:rPr lang="it-IT" dirty="0"/>
              <a:t>sarebbe stato solo un oggetto di curiosità per il </a:t>
            </a:r>
            <a:r>
              <a:rPr lang="it-IT" dirty="0" smtClean="0"/>
              <a:t>pubblico ma </a:t>
            </a:r>
            <a:r>
              <a:rPr lang="it-IT" dirty="0"/>
              <a:t>avrebbe reso ancora servigi alla scienza e alla difesa nazionale.</a:t>
            </a:r>
            <a:endParaRPr lang="it-IT" dirty="0" smtClean="0"/>
          </a:p>
        </p:txBody>
      </p:sp>
      <p:pic>
        <p:nvPicPr>
          <p:cNvPr id="9" name="Immagine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365104"/>
            <a:ext cx="3563888" cy="20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88212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421196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DATI GENERALI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 smtClean="0"/>
              <a:t>300 mila uomini.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 smtClean="0"/>
              <a:t>18.038 pezzi di ferro forgiato.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 smtClean="0"/>
              <a:t>2milioni e mezzo di bulloni sostituiti da 2 milioni e 500 rivetti incandescenti.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 smtClean="0"/>
              <a:t>1665 scalini.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 smtClean="0"/>
              <a:t>Due ascensori trasparenti.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 smtClean="0"/>
              <a:t>324m d’altezza.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/>
              <a:t> </a:t>
            </a:r>
            <a:r>
              <a:rPr lang="it-IT" sz="2400" dirty="0" smtClean="0"/>
              <a:t>7.000 tonnellate poggiate su quattro enormi piloni con basi di cemento di 125m x l.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 smtClean="0"/>
              <a:t>Tre piani la dividono: il primo a 57 metri, il secondo a 115 e il terzo a 274.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400" dirty="0"/>
              <a:t> </a:t>
            </a:r>
            <a:r>
              <a:rPr lang="it-IT" sz="2400" dirty="0" smtClean="0"/>
              <a:t>Costo dell’opera stimato intorno a 1,5 milioni.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 descr="42-500x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7276" y="0"/>
            <a:ext cx="4926724" cy="68580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51480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FONDAZIONE 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000" dirty="0" smtClean="0"/>
              <a:t>Fondamenta di calcestruzzo in cima ad uno strato di ghiaia compressa.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000" dirty="0" smtClean="0"/>
              <a:t>L’utilizzo di cassoni metallici ad aria compressa evitò le perdite d’acqua mentre rinforzavano le fondamenta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2000" dirty="0" smtClean="0"/>
              <a:t>Ci vollero solo quattro mesi </a:t>
            </a:r>
            <a:r>
              <a:rPr lang="it-IT" sz="2000" dirty="0" smtClean="0"/>
              <a:t>.</a:t>
            </a:r>
            <a:endParaRPr lang="it-IT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it-IT" sz="2000" dirty="0" smtClean="0"/>
              <a:t>7.000 tonnellate poggiate su quattro enormi piloni con basi di cemento di 125m x l.</a:t>
            </a:r>
          </a:p>
          <a:p>
            <a:pPr marL="342900" indent="-342900">
              <a:buFont typeface="Wingdings" pitchFamily="2" charset="2"/>
              <a:buChar char="v"/>
            </a:pPr>
            <a:endParaRPr lang="it-IT" sz="2000" dirty="0" smtClean="0"/>
          </a:p>
          <a:p>
            <a:endParaRPr lang="it-IT" dirty="0" smtClean="0"/>
          </a:p>
        </p:txBody>
      </p:sp>
      <p:pic>
        <p:nvPicPr>
          <p:cNvPr id="4" name="Immagin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24871"/>
            <a:ext cx="3923928" cy="3046815"/>
          </a:xfrm>
          <a:prstGeom prst="rect">
            <a:avLst/>
          </a:prstGeom>
        </p:spPr>
      </p:pic>
      <p:pic>
        <p:nvPicPr>
          <p:cNvPr id="5" name="Immagine 4" descr="construction-piliers-tour-eiff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2359" y="0"/>
            <a:ext cx="3981642" cy="27809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36296" y="2708920"/>
            <a:ext cx="374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Utilizzo dei cassoni.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92080" y="623731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Fondazione e costruzione dei pilastri.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55776" y="3429000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b="1" dirty="0" smtClean="0"/>
              <a:t>MISURE: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Altezza del suolo(sul livello del mare)-37,50 m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Lunghezza interna dello scarto tra 2 pilastri-74,24 m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Lunghezza esterna dello scarto tra 2 pilastri-124,90 m</a:t>
            </a:r>
          </a:p>
        </p:txBody>
      </p:sp>
      <p:pic>
        <p:nvPicPr>
          <p:cNvPr id="10" name="Immagine 9" descr="2-_Peintre_tour_Eiffel-600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9730"/>
            <a:ext cx="2536517" cy="380827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"/>
            <a:ext cx="4860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PRIMO LIVELLO: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Il montaggio del primo livello è stato realizzato tramite l'uso di dodici ponteggi di legno.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 Il 7 dicembre 1887, è stato completata l'unione delle travi principali fino al primo livello.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Le parti sono state trasportate in su dalle gru, issate anche da ascensori da usare successivamente per la torre.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I </a:t>
            </a:r>
            <a:r>
              <a:rPr lang="it-IT" dirty="0" smtClean="0"/>
              <a:t>quattro pilastri dovevano incontrarsi allo stesso identico </a:t>
            </a:r>
            <a:r>
              <a:rPr lang="it-IT" dirty="0" smtClean="0"/>
              <a:t>livello fu </a:t>
            </a:r>
            <a:r>
              <a:rPr lang="it-IT" dirty="0" smtClean="0"/>
              <a:t>reso possibile grazie a delle scatole di sabbia che svolgevano il ruolo di martinetti idraulici per permettere la regolazione dei quattro </a:t>
            </a:r>
            <a:r>
              <a:rPr lang="it-IT" dirty="0" smtClean="0"/>
              <a:t>pilastri.</a:t>
            </a:r>
            <a:endParaRPr lang="it-IT" dirty="0" smtClean="0"/>
          </a:p>
        </p:txBody>
      </p:sp>
      <p:pic>
        <p:nvPicPr>
          <p:cNvPr id="3" name="Immagine 2" descr="achevement-premier-etage-tour-eiff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458" y="0"/>
            <a:ext cx="4398542" cy="48691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55976" y="5103674"/>
            <a:ext cx="4788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1º livello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Altezza del pavimento rispetto al suolo-57,63 m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Altezza del pavimento rispetto al livello del mare-91,13m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Lato esterno (al livello del pavimento)-70,69 m</a:t>
            </a:r>
          </a:p>
          <a:p>
            <a:r>
              <a:rPr lang="it-IT" dirty="0" smtClean="0"/>
              <a:t>Superficie (al livello del pavimento)-4 200 m</a:t>
            </a:r>
            <a:r>
              <a:rPr lang="it-IT" baseline="30000" dirty="0" smtClean="0"/>
              <a:t>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6211669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Operaio durante la costruzione del primo livello</a:t>
            </a:r>
            <a:endParaRPr lang="it-IT" dirty="0"/>
          </a:p>
        </p:txBody>
      </p:sp>
      <p:pic>
        <p:nvPicPr>
          <p:cNvPr id="9" name="Immagine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3923928" cy="232769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4355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b="1" dirty="0" smtClean="0"/>
              <a:t>SECONDO LIVELLO</a:t>
            </a:r>
            <a:r>
              <a:rPr lang="it-IT" dirty="0" smtClean="0"/>
              <a:t>:</a:t>
            </a:r>
            <a:endParaRPr lang="it-IT" dirty="0" smtClean="0"/>
          </a:p>
          <a:p>
            <a:pPr marL="285750" indent="-285750" fontAlgn="base">
              <a:buFont typeface="Wingdings" pitchFamily="2" charset="2"/>
              <a:buChar char="v"/>
            </a:pPr>
            <a:r>
              <a:rPr lang="it-IT" dirty="0" smtClean="0"/>
              <a:t>Dopo la torre fu costruita come un Meccano gigante; tutti i 18 000 pezzi furono disegnati e contati prima di essere accuratamente progettati e realizzati.</a:t>
            </a:r>
          </a:p>
          <a:p>
            <a:pPr marL="285750" indent="-285750" fontAlgn="base">
              <a:buFont typeface="Wingdings" pitchFamily="2" charset="2"/>
              <a:buChar char="v"/>
            </a:pPr>
            <a:r>
              <a:rPr lang="it-IT" dirty="0" smtClean="0"/>
              <a:t>La struttura metallica fu prima costruita in fabbrica a pochi chilometri di distanza dal cantiere, e successivamente trasportata al cantiere passando per la Senna, i pezzi venivano issati per mezzo di verricelli e gru a vapore.</a:t>
            </a:r>
            <a:endParaRPr lang="it-IT" b="1" dirty="0" smtClean="0"/>
          </a:p>
        </p:txBody>
      </p:sp>
      <p:pic>
        <p:nvPicPr>
          <p:cNvPr id="3" name="Immagine 2" descr="eiffel-tower-construction-5_thum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289" y="0"/>
            <a:ext cx="4421711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4826675"/>
            <a:ext cx="4788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2º livello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Altezza del pavimento rispetto al suolo-115,73 m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Altezza del pavimento rispetto al livello del mare-149,23m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Lato esterno (al livello del pavimento)-40,96 m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Superficie (al livello del pavimento)-1 650 m</a:t>
            </a:r>
            <a:r>
              <a:rPr lang="it-IT" baseline="30000" dirty="0" smtClean="0"/>
              <a:t>2</a:t>
            </a:r>
            <a:endParaRPr lang="it-IT" dirty="0" smtClean="0"/>
          </a:p>
        </p:txBody>
      </p:sp>
      <p:pic>
        <p:nvPicPr>
          <p:cNvPr id="5" name="Immagine 4" descr="peinture-tour-eiff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3119388" cy="208279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65880" y="-2901"/>
            <a:ext cx="2570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TERZO LIVELLO 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Eiffel grazie alla precisione nel disegno e nell’esecuzione riuscì a completarlo dopo 26 mesi .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Il tetto metallico pesa 5 300 tonnellate. 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Il peso finale raggiunge le 10 100 tonnellate.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In cima, Eiffel installò due gru schiena contro schiena, ognuno con il ruolo di contrappeso dell’altro.  </a:t>
            </a:r>
            <a:endParaRPr lang="it-IT" dirty="0"/>
          </a:p>
        </p:txBody>
      </p:sp>
      <p:pic>
        <p:nvPicPr>
          <p:cNvPr id="6" name="Immagine 5" descr="eiffel07_MG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6588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508104" y="0"/>
            <a:ext cx="3420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3º livello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Altezza del pavimento rispetto al suolo-276,13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Altezza del pavimento rispetto al livello del mare-309,63m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Lato esterno (al livello del pavimento)-18,65 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Superficie (al livello del pavimento)-350 m²</a:t>
            </a:r>
          </a:p>
        </p:txBody>
      </p:sp>
      <p:pic>
        <p:nvPicPr>
          <p:cNvPr id="8" name="Immagine 7" descr="Q2W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584" y="3140968"/>
            <a:ext cx="3744416" cy="288694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27576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Elettricista mentre monta le luci del </a:t>
            </a:r>
          </a:p>
          <a:p>
            <a:r>
              <a:rPr lang="it-IT" dirty="0" smtClean="0"/>
              <a:t>3° livello</a:t>
            </a:r>
            <a:endParaRPr lang="it-IT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Presentazione su schermo (4:3)</PresentationFormat>
  <Paragraphs>117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Alta moda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COSTRUZ11</dc:creator>
  <cp:lastModifiedBy>PC</cp:lastModifiedBy>
  <cp:revision>56</cp:revision>
  <dcterms:created xsi:type="dcterms:W3CDTF">2014-09-25T09:18:28Z</dcterms:created>
  <dcterms:modified xsi:type="dcterms:W3CDTF">2014-11-14T11:53:18Z</dcterms:modified>
</cp:coreProperties>
</file>